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2" r:id="rId7"/>
    <p:sldId id="261" r:id="rId8"/>
    <p:sldId id="263" r:id="rId9"/>
    <p:sldId id="269"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9" r:id="rId24"/>
    <p:sldId id="280" r:id="rId25"/>
    <p:sldId id="281" r:id="rId26"/>
    <p:sldId id="285" r:id="rId27"/>
    <p:sldId id="290" r:id="rId28"/>
    <p:sldId id="286" r:id="rId29"/>
    <p:sldId id="287" r:id="rId30"/>
    <p:sldId id="288" r:id="rId31"/>
    <p:sldId id="289" r:id="rId32"/>
    <p:sldId id="294" r:id="rId33"/>
    <p:sldId id="295" r:id="rId34"/>
    <p:sldId id="296" r:id="rId35"/>
    <p:sldId id="297" r:id="rId36"/>
    <p:sldId id="298" r:id="rId37"/>
    <p:sldId id="303" r:id="rId38"/>
    <p:sldId id="304" r:id="rId39"/>
    <p:sldId id="305" r:id="rId40"/>
    <p:sldId id="299" r:id="rId41"/>
    <p:sldId id="307" r:id="rId42"/>
    <p:sldId id="308" r:id="rId43"/>
    <p:sldId id="302" r:id="rId44"/>
    <p:sldId id="309" r:id="rId45"/>
    <p:sldId id="310" r:id="rId46"/>
    <p:sldId id="300" r:id="rId47"/>
    <p:sldId id="31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463" autoAdjust="0"/>
    <p:restoredTop sz="94660"/>
  </p:normalViewPr>
  <p:slideViewPr>
    <p:cSldViewPr>
      <p:cViewPr>
        <p:scale>
          <a:sx n="77" d="100"/>
          <a:sy n="77" d="100"/>
        </p:scale>
        <p:origin x="-942" y="2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15" name="Slide Number Placeholder 14"/>
          <p:cNvSpPr>
            <a:spLocks noGrp="1"/>
          </p:cNvSpPr>
          <p:nvPr>
            <p:ph type="sldNum" sz="quarter" idx="11"/>
          </p:nvPr>
        </p:nvSpPr>
        <p:spPr/>
        <p:txBody>
          <a:bodyPr/>
          <a:lstStyle/>
          <a:p>
            <a:fld id="{B6F15528-21DE-4FAA-801E-634DDDAF4B2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1D8BD707-D9CF-40AE-B4C6-C98DA3205C09}" type="datetimeFigureOut">
              <a:rPr lang="en-US" smtClean="0"/>
              <a:pPr/>
              <a:t>1/10/2022</a:t>
            </a:fld>
            <a:endParaRPr lang="en-US"/>
          </a:p>
        </p:txBody>
      </p:sp>
      <p:sp>
        <p:nvSpPr>
          <p:cNvPr id="13" name="Slide Number Placeholder 12"/>
          <p:cNvSpPr>
            <a:spLocks noGrp="1"/>
          </p:cNvSpPr>
          <p:nvPr>
            <p:ph type="sldNum" sz="quarter" idx="11"/>
          </p:nvPr>
        </p:nvSpPr>
        <p:spPr/>
        <p:txBody>
          <a:body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D8BD707-D9CF-40AE-B4C6-C98DA3205C09}" type="datetimeFigureOut">
              <a:rPr lang="en-US" smtClean="0"/>
              <a:pPr/>
              <a:t>1/10/2022</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15" name="Slide Number Placeholder 14"/>
          <p:cNvSpPr>
            <a:spLocks noGrp="1"/>
          </p:cNvSpPr>
          <p:nvPr>
            <p:ph type="sldNum" sz="quarter" idx="11"/>
          </p:nvPr>
        </p:nvSpPr>
        <p:spPr/>
        <p:txBody>
          <a:bodyPr/>
          <a:lstStyle/>
          <a:p>
            <a:fld id="{B6F15528-21DE-4FAA-801E-634DDDAF4B2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1/10/2022</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1D8BD707-D9CF-40AE-B4C6-C98DA3205C09}" type="datetimeFigureOut">
              <a:rPr lang="en-US" smtClean="0"/>
              <a:pPr/>
              <a:t>1/10/2022</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1D8BD707-D9CF-40AE-B4C6-C98DA3205C09}" type="datetimeFigureOut">
              <a:rPr lang="en-US" smtClean="0"/>
              <a:pPr/>
              <a:t>1/10/2022</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3350" y="1219200"/>
            <a:ext cx="6887689" cy="838200"/>
          </a:xfrm>
        </p:spPr>
        <p:txBody>
          <a:bodyPr/>
          <a:lstStyle/>
          <a:p>
            <a:r>
              <a:rPr lang="en-US" sz="4000" dirty="0" smtClean="0">
                <a:latin typeface="Arial" pitchFamily="34" charset="0"/>
                <a:cs typeface="Arial" pitchFamily="34" charset="0"/>
              </a:rPr>
              <a:t>MOBILITATE PORTUGALIA</a:t>
            </a:r>
            <a:endParaRPr lang="en-US" sz="4000" dirty="0">
              <a:latin typeface="Arial" pitchFamily="34" charset="0"/>
              <a:cs typeface="Arial" pitchFamily="34" charset="0"/>
            </a:endParaRPr>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1266" name="Picture 2" descr="File:Flag of Portugal.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270" y="2735491"/>
            <a:ext cx="5638800" cy="3475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1752600"/>
            <a:ext cx="7924800" cy="1477328"/>
          </a:xfrm>
          <a:prstGeom prst="rect">
            <a:avLst/>
          </a:prstGeom>
          <a:noFill/>
        </p:spPr>
        <p:txBody>
          <a:bodyPr wrap="square" rtlCol="0">
            <a:spAutoFit/>
          </a:bodyPr>
          <a:lstStyle/>
          <a:p>
            <a:pPr algn="ctr"/>
            <a:endParaRPr lang="ro-RO" b="1" dirty="0" smtClean="0">
              <a:latin typeface="Times New Roman" pitchFamily="18" charset="0"/>
              <a:cs typeface="Times New Roman" pitchFamily="18" charset="0"/>
            </a:endParaRPr>
          </a:p>
          <a:p>
            <a:pPr algn="ctr"/>
            <a:r>
              <a:rPr lang="ro-RO" b="1" dirty="0" smtClean="0">
                <a:latin typeface="Times New Roman" pitchFamily="18" charset="0"/>
                <a:cs typeface="Times New Roman" pitchFamily="18" charset="0"/>
              </a:rPr>
              <a:t>DISIMINARE </a:t>
            </a:r>
            <a:r>
              <a:rPr lang="ro-RO" b="1" dirty="0" smtClean="0">
                <a:latin typeface="Times New Roman" pitchFamily="18" charset="0"/>
                <a:cs typeface="Times New Roman" pitchFamily="18" charset="0"/>
              </a:rPr>
              <a:t>  PROIECT   ERASMUS </a:t>
            </a:r>
            <a:r>
              <a:rPr lang="ro-RO" b="1" dirty="0">
                <a:latin typeface="Times New Roman" pitchFamily="18" charset="0"/>
                <a:cs typeface="Times New Roman" pitchFamily="18" charset="0"/>
              </a:rPr>
              <a:t>+</a:t>
            </a:r>
          </a:p>
          <a:p>
            <a:pPr algn="ctr"/>
            <a:r>
              <a:rPr lang="ro-RO" b="1" dirty="0">
                <a:latin typeface="Times New Roman" pitchFamily="18" charset="0"/>
                <a:cs typeface="Times New Roman" pitchFamily="18" charset="0"/>
              </a:rPr>
              <a:t>2021</a:t>
            </a:r>
          </a:p>
          <a:p>
            <a:endParaRPr lang="ro-RO" dirty="0"/>
          </a:p>
          <a:p>
            <a:endParaRPr lang="ro-RO" dirty="0"/>
          </a:p>
        </p:txBody>
      </p:sp>
      <p:sp>
        <p:nvSpPr>
          <p:cNvPr id="5" name="TextBox 4"/>
          <p:cNvSpPr txBox="1"/>
          <p:nvPr/>
        </p:nvSpPr>
        <p:spPr>
          <a:xfrm>
            <a:off x="304800" y="2362200"/>
            <a:ext cx="8458200" cy="2308324"/>
          </a:xfrm>
          <a:prstGeom prst="rect">
            <a:avLst/>
          </a:prstGeom>
          <a:noFill/>
        </p:spPr>
        <p:txBody>
          <a:bodyPr wrap="square" rtlCol="0">
            <a:spAutoFit/>
          </a:bodyPr>
          <a:lstStyle/>
          <a:p>
            <a:pPr algn="ctr"/>
            <a:endParaRPr lang="ro-RO" b="1" dirty="0" smtClean="0">
              <a:latin typeface="Times New Roman" pitchFamily="18" charset="0"/>
              <a:cs typeface="Times New Roman" pitchFamily="18" charset="0"/>
            </a:endParaRPr>
          </a:p>
          <a:p>
            <a:pPr algn="ctr"/>
            <a:r>
              <a:rPr lang="en-GB" b="1" dirty="0" err="1" smtClean="0">
                <a:latin typeface="Times New Roman" pitchFamily="18" charset="0"/>
                <a:cs typeface="Times New Roman" pitchFamily="18" charset="0"/>
              </a:rPr>
              <a:t>Proiect</a:t>
            </a:r>
            <a:r>
              <a:rPr lang="en-GB" b="1" dirty="0" smtClean="0">
                <a:latin typeface="Times New Roman" pitchFamily="18" charset="0"/>
                <a:cs typeface="Times New Roman" pitchFamily="18" charset="0"/>
              </a:rPr>
              <a:t> </a:t>
            </a:r>
            <a:r>
              <a:rPr lang="en-GB" b="1" dirty="0">
                <a:latin typeface="Times New Roman" pitchFamily="18" charset="0"/>
                <a:cs typeface="Times New Roman" pitchFamily="18" charset="0"/>
              </a:rPr>
              <a:t>Erasmus +   ”</a:t>
            </a:r>
            <a:r>
              <a:rPr lang="en-GB" b="1" dirty="0" err="1" smtClean="0">
                <a:latin typeface="Times New Roman" pitchFamily="18" charset="0"/>
                <a:cs typeface="Times New Roman" pitchFamily="18" charset="0"/>
              </a:rPr>
              <a:t>Practică</a:t>
            </a:r>
            <a:r>
              <a:rPr lang="en-GB" b="1" dirty="0" smtClean="0">
                <a:latin typeface="Times New Roman" pitchFamily="18" charset="0"/>
                <a:cs typeface="Times New Roman" pitchFamily="18" charset="0"/>
              </a:rPr>
              <a:t> </a:t>
            </a:r>
            <a:r>
              <a:rPr lang="en-GB" b="1" dirty="0" err="1" smtClean="0">
                <a:latin typeface="Times New Roman" pitchFamily="18" charset="0"/>
                <a:cs typeface="Times New Roman" pitchFamily="18" charset="0"/>
              </a:rPr>
              <a:t>europeană</a:t>
            </a:r>
            <a:r>
              <a:rPr lang="en-GB" b="1" dirty="0" smtClean="0">
                <a:latin typeface="Times New Roman" pitchFamily="18" charset="0"/>
                <a:cs typeface="Times New Roman" pitchFamily="18" charset="0"/>
              </a:rPr>
              <a:t> </a:t>
            </a:r>
            <a:r>
              <a:rPr lang="en-GB" b="1" dirty="0" err="1">
                <a:latin typeface="Times New Roman" pitchFamily="18" charset="0"/>
                <a:cs typeface="Times New Roman" pitchFamily="18" charset="0"/>
              </a:rPr>
              <a:t>pentru</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viitorul</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meu</a:t>
            </a:r>
            <a:r>
              <a:rPr lang="en-GB" b="1" dirty="0">
                <a:latin typeface="Times New Roman" pitchFamily="18" charset="0"/>
                <a:cs typeface="Times New Roman" pitchFamily="18" charset="0"/>
              </a:rPr>
              <a:t>” </a:t>
            </a:r>
            <a:endParaRPr lang="ro-RO" b="1" dirty="0">
              <a:latin typeface="Times New Roman" pitchFamily="18" charset="0"/>
              <a:cs typeface="Times New Roman" pitchFamily="18" charset="0"/>
            </a:endParaRPr>
          </a:p>
          <a:p>
            <a:pPr algn="ctr"/>
            <a:r>
              <a:rPr lang="ro-RO" b="1" dirty="0">
                <a:latin typeface="Times New Roman" pitchFamily="18" charset="0"/>
                <a:cs typeface="Times New Roman" pitchFamily="18" charset="0"/>
              </a:rPr>
              <a:t>N</a:t>
            </a:r>
            <a:r>
              <a:rPr lang="en-GB" b="1" dirty="0">
                <a:latin typeface="Times New Roman" pitchFamily="18" charset="0"/>
                <a:cs typeface="Times New Roman" pitchFamily="18" charset="0"/>
              </a:rPr>
              <a:t>um</a:t>
            </a:r>
            <a:r>
              <a:rPr lang="ro-RO" b="1" dirty="0">
                <a:latin typeface="Times New Roman" pitchFamily="18" charset="0"/>
                <a:cs typeface="Times New Roman" pitchFamily="18" charset="0"/>
              </a:rPr>
              <a:t>ă</a:t>
            </a:r>
            <a:r>
              <a:rPr lang="en-GB" b="1" dirty="0">
                <a:latin typeface="Times New Roman" pitchFamily="18" charset="0"/>
                <a:cs typeface="Times New Roman" pitchFamily="18" charset="0"/>
              </a:rPr>
              <a:t>r </a:t>
            </a:r>
            <a:r>
              <a:rPr lang="en-GB" b="1" dirty="0" err="1">
                <a:latin typeface="Times New Roman" pitchFamily="18" charset="0"/>
                <a:cs typeface="Times New Roman" pitchFamily="18" charset="0"/>
              </a:rPr>
              <a:t>proiect</a:t>
            </a:r>
            <a:r>
              <a:rPr lang="en-GB" b="1" dirty="0">
                <a:latin typeface="Times New Roman" pitchFamily="18" charset="0"/>
                <a:cs typeface="Times New Roman" pitchFamily="18" charset="0"/>
              </a:rPr>
              <a:t> : 2020-1-RO01-KA102-079640</a:t>
            </a:r>
            <a:endParaRPr lang="ro-RO" dirty="0">
              <a:latin typeface="Times New Roman" pitchFamily="18" charset="0"/>
              <a:cs typeface="Times New Roman" pitchFamily="18" charset="0"/>
            </a:endParaRPr>
          </a:p>
          <a:p>
            <a:pPr algn="ctr"/>
            <a:r>
              <a:rPr lang="en-GB" b="1" dirty="0" err="1">
                <a:latin typeface="Times New Roman" pitchFamily="18" charset="0"/>
                <a:cs typeface="Times New Roman" pitchFamily="18" charset="0"/>
              </a:rPr>
              <a:t>Beneficiar</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Liceul</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Tehnologic</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Nicanor</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Moroșan</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Pîrteștii</a:t>
            </a:r>
            <a:r>
              <a:rPr lang="en-GB" b="1" dirty="0">
                <a:latin typeface="Times New Roman" pitchFamily="18" charset="0"/>
                <a:cs typeface="Times New Roman" pitchFamily="18" charset="0"/>
              </a:rPr>
              <a:t> de </a:t>
            </a:r>
            <a:r>
              <a:rPr lang="en-GB" b="1" dirty="0" smtClean="0">
                <a:latin typeface="Times New Roman" pitchFamily="18" charset="0"/>
                <a:cs typeface="Times New Roman" pitchFamily="18" charset="0"/>
              </a:rPr>
              <a:t>Jos</a:t>
            </a:r>
            <a:endParaRPr lang="ro-RO" b="1" dirty="0" smtClean="0">
              <a:latin typeface="Times New Roman" pitchFamily="18" charset="0"/>
              <a:cs typeface="Times New Roman" pitchFamily="18" charset="0"/>
            </a:endParaRPr>
          </a:p>
          <a:p>
            <a:pPr algn="ctr"/>
            <a:endParaRPr lang="ro-RO" b="1" dirty="0">
              <a:latin typeface="Times New Roman" pitchFamily="18" charset="0"/>
              <a:cs typeface="Times New Roman" pitchFamily="18" charset="0"/>
            </a:endParaRPr>
          </a:p>
          <a:p>
            <a:pPr algn="ctr"/>
            <a:endParaRPr lang="ro-RO" b="1" dirty="0" smtClean="0">
              <a:latin typeface="Times New Roman" pitchFamily="18" charset="0"/>
              <a:cs typeface="Times New Roman" pitchFamily="18" charset="0"/>
            </a:endParaRPr>
          </a:p>
          <a:p>
            <a:pPr algn="ctr"/>
            <a:endParaRPr lang="ro-RO" b="1" dirty="0">
              <a:latin typeface="Times New Roman" pitchFamily="18" charset="0"/>
              <a:cs typeface="Times New Roman" pitchFamily="18" charset="0"/>
            </a:endParaRPr>
          </a:p>
          <a:p>
            <a:endParaRPr lang="ro-RO" dirty="0"/>
          </a:p>
        </p:txBody>
      </p:sp>
      <p:sp>
        <p:nvSpPr>
          <p:cNvPr id="6" name="TextBox 5"/>
          <p:cNvSpPr txBox="1"/>
          <p:nvPr/>
        </p:nvSpPr>
        <p:spPr>
          <a:xfrm>
            <a:off x="304800" y="5334000"/>
            <a:ext cx="8077201" cy="1477328"/>
          </a:xfrm>
          <a:prstGeom prst="rect">
            <a:avLst/>
          </a:prstGeom>
          <a:noFill/>
        </p:spPr>
        <p:txBody>
          <a:bodyPr wrap="square" rtlCol="0">
            <a:spAutoFit/>
          </a:bodyPr>
          <a:lstStyle/>
          <a:p>
            <a:r>
              <a:rPr lang="en-US" b="1" i="1" dirty="0">
                <a:latin typeface="Times New Roman" pitchFamily="18" charset="0"/>
                <a:cs typeface="Times New Roman" pitchFamily="18" charset="0"/>
              </a:rPr>
              <a:t>DISCLAIMER:</a:t>
            </a:r>
            <a:r>
              <a:rPr lang="en-US" dirty="0">
                <a:latin typeface="Times New Roman" pitchFamily="18" charset="0"/>
                <a:cs typeface="Times New Roman" pitchFamily="18" charset="0"/>
              </a:rPr>
              <a:t> </a:t>
            </a:r>
            <a:r>
              <a:rPr lang="ro-RO" dirty="0">
                <a:latin typeface="Times New Roman" pitchFamily="18" charset="0"/>
                <a:cs typeface="Times New Roman" pitchFamily="18" charset="0"/>
              </a:rPr>
              <a:t>  </a:t>
            </a:r>
            <a:r>
              <a:rPr lang="en-US" b="1" dirty="0" err="1">
                <a:latin typeface="Times New Roman" pitchFamily="18" charset="0"/>
                <a:cs typeface="Times New Roman" pitchFamily="18" charset="0"/>
              </a:rPr>
              <a:t>Acest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proiect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este</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finan</a:t>
            </a:r>
            <a:r>
              <a:rPr lang="ro-RO" b="1" dirty="0">
                <a:latin typeface="Times New Roman" pitchFamily="18" charset="0"/>
                <a:cs typeface="Times New Roman" pitchFamily="18" charset="0"/>
              </a:rPr>
              <a:t>ț</a:t>
            </a:r>
            <a:r>
              <a:rPr lang="en-US" b="1" dirty="0">
                <a:latin typeface="Times New Roman" pitchFamily="18" charset="0"/>
                <a:cs typeface="Times New Roman" pitchFamily="18" charset="0"/>
              </a:rPr>
              <a:t>at cu </a:t>
            </a:r>
            <a:r>
              <a:rPr lang="en-US" b="1" dirty="0" err="1">
                <a:latin typeface="Times New Roman" pitchFamily="18" charset="0"/>
                <a:cs typeface="Times New Roman" pitchFamily="18" charset="0"/>
              </a:rPr>
              <a:t>sprijinul</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Comisiei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Europene</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Aceasta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publica</a:t>
            </a:r>
            <a:r>
              <a:rPr lang="ro-RO" b="1" dirty="0">
                <a:latin typeface="Times New Roman" pitchFamily="18" charset="0"/>
                <a:cs typeface="Times New Roman" pitchFamily="18" charset="0"/>
              </a:rPr>
              <a:t>ț</a:t>
            </a:r>
            <a:r>
              <a:rPr lang="en-US" b="1" dirty="0" err="1">
                <a:latin typeface="Times New Roman" pitchFamily="18" charset="0"/>
                <a:cs typeface="Times New Roman" pitchFamily="18" charset="0"/>
              </a:rPr>
              <a:t>ie</a:t>
            </a:r>
            <a:r>
              <a:rPr lang="en-US" b="1" dirty="0">
                <a:latin typeface="Times New Roman" pitchFamily="18" charset="0"/>
                <a:cs typeface="Times New Roman" pitchFamily="18" charset="0"/>
              </a:rPr>
              <a:t> reflect</a:t>
            </a:r>
            <a:r>
              <a:rPr lang="ro-RO" b="1" dirty="0">
                <a:latin typeface="Times New Roman" pitchFamily="18" charset="0"/>
                <a:cs typeface="Times New Roman" pitchFamily="18" charset="0"/>
              </a:rPr>
              <a:t>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numai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punctul</a:t>
            </a:r>
            <a:r>
              <a:rPr lang="en-US" b="1" dirty="0">
                <a:latin typeface="Times New Roman" pitchFamily="18" charset="0"/>
                <a:cs typeface="Times New Roman" pitchFamily="18" charset="0"/>
              </a:rPr>
              <a:t> de </a:t>
            </a:r>
            <a:r>
              <a:rPr lang="en-US" b="1" dirty="0" err="1">
                <a:latin typeface="Times New Roman" pitchFamily="18" charset="0"/>
                <a:cs typeface="Times New Roman" pitchFamily="18" charset="0"/>
              </a:rPr>
              <a:t>vedere</a:t>
            </a:r>
            <a:r>
              <a:rPr lang="en-US" b="1" dirty="0">
                <a:latin typeface="Times New Roman" pitchFamily="18" charset="0"/>
                <a:cs typeface="Times New Roman" pitchFamily="18" charset="0"/>
              </a:rPr>
              <a:t> al </a:t>
            </a:r>
            <a:r>
              <a:rPr lang="en-US" b="1" dirty="0" err="1">
                <a:latin typeface="Times New Roman" pitchFamily="18" charset="0"/>
                <a:cs typeface="Times New Roman" pitchFamily="18" charset="0"/>
              </a:rPr>
              <a:t>autorului</a:t>
            </a:r>
            <a:r>
              <a:rPr lang="en-US" b="1" dirty="0">
                <a:latin typeface="Times New Roman" pitchFamily="18" charset="0"/>
                <a:cs typeface="Times New Roman" pitchFamily="18" charset="0"/>
              </a:rPr>
              <a:t>. </a:t>
            </a:r>
            <a:endParaRPr lang="ro-RO" b="1" dirty="0">
              <a:latin typeface="Times New Roman" pitchFamily="18" charset="0"/>
              <a:cs typeface="Times New Roman" pitchFamily="18" charset="0"/>
            </a:endParaRPr>
          </a:p>
          <a:p>
            <a:r>
              <a:rPr lang="en-US" b="1" dirty="0" err="1" smtClean="0">
                <a:latin typeface="Times New Roman" pitchFamily="18" charset="0"/>
                <a:cs typeface="Times New Roman" pitchFamily="18" charset="0"/>
              </a:rPr>
              <a:t>Comisia</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nu </a:t>
            </a:r>
            <a:r>
              <a:rPr lang="en-US" b="1" dirty="0" err="1">
                <a:latin typeface="Times New Roman" pitchFamily="18" charset="0"/>
                <a:cs typeface="Times New Roman" pitchFamily="18" charset="0"/>
              </a:rPr>
              <a:t>este</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responsabil</a:t>
            </a:r>
            <a:r>
              <a:rPr lang="ro-RO" b="1" dirty="0">
                <a:latin typeface="Times New Roman" pitchFamily="18" charset="0"/>
                <a:cs typeface="Times New Roman" pitchFamily="18" charset="0"/>
              </a:rPr>
              <a:t>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pentru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eventuala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utilizare</a:t>
            </a:r>
            <a:r>
              <a:rPr lang="en-US" b="1" dirty="0">
                <a:latin typeface="Times New Roman" pitchFamily="18" charset="0"/>
                <a:cs typeface="Times New Roman" pitchFamily="18" charset="0"/>
              </a:rPr>
              <a:t> a </a:t>
            </a:r>
            <a:r>
              <a:rPr lang="en-US" b="1" dirty="0" err="1">
                <a:latin typeface="Times New Roman" pitchFamily="18" charset="0"/>
                <a:cs typeface="Times New Roman" pitchFamily="18" charset="0"/>
              </a:rPr>
              <a:t>informa</a:t>
            </a:r>
            <a:r>
              <a:rPr lang="ro-RO" b="1" dirty="0">
                <a:latin typeface="Times New Roman" pitchFamily="18" charset="0"/>
                <a:cs typeface="Times New Roman" pitchFamily="18" charset="0"/>
              </a:rPr>
              <a:t>ț</a:t>
            </a:r>
            <a:r>
              <a:rPr lang="en-US" b="1" dirty="0" err="1">
                <a:latin typeface="Times New Roman" pitchFamily="18" charset="0"/>
                <a:cs typeface="Times New Roman" pitchFamily="18" charset="0"/>
              </a:rPr>
              <a:t>iilor</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pe</a:t>
            </a:r>
            <a:r>
              <a:rPr lang="en-US" b="1" dirty="0">
                <a:latin typeface="Times New Roman" pitchFamily="18" charset="0"/>
                <a:cs typeface="Times New Roman" pitchFamily="18" charset="0"/>
              </a:rPr>
              <a:t> care le con</a:t>
            </a:r>
            <a:r>
              <a:rPr lang="ro-RO" b="1" dirty="0">
                <a:latin typeface="Times New Roman" pitchFamily="18" charset="0"/>
                <a:cs typeface="Times New Roman" pitchFamily="18" charset="0"/>
              </a:rPr>
              <a:t>ț</a:t>
            </a:r>
            <a:r>
              <a:rPr lang="en-US" b="1" dirty="0" err="1">
                <a:latin typeface="Times New Roman" pitchFamily="18" charset="0"/>
                <a:cs typeface="Times New Roman" pitchFamily="18" charset="0"/>
              </a:rPr>
              <a:t>ine</a:t>
            </a:r>
            <a:r>
              <a:rPr lang="en-US" b="1" dirty="0">
                <a:latin typeface="Times New Roman" pitchFamily="18" charset="0"/>
                <a:cs typeface="Times New Roman" pitchFamily="18" charset="0"/>
              </a:rPr>
              <a:t>.</a:t>
            </a:r>
            <a:endParaRPr lang="ro-RO" b="1" dirty="0">
              <a:latin typeface="Times New Roman" pitchFamily="18" charset="0"/>
              <a:cs typeface="Times New Roman" pitchFamily="18" charset="0"/>
            </a:endParaRPr>
          </a:p>
          <a:p>
            <a:endParaRPr lang="ro-RO" dirty="0"/>
          </a:p>
        </p:txBody>
      </p:sp>
    </p:spTree>
    <p:extLst>
      <p:ext uri="{BB962C8B-B14F-4D97-AF65-F5344CB8AC3E}">
        <p14:creationId xmlns:p14="http://schemas.microsoft.com/office/powerpoint/2010/main" val="332788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1" y="1295400"/>
            <a:ext cx="5607659"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95400"/>
            <a:ext cx="4267200" cy="558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906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524000"/>
            <a:ext cx="7543800" cy="914400"/>
          </a:xfrm>
        </p:spPr>
        <p:txBody>
          <a:bodyPr/>
          <a:lstStyle/>
          <a:p>
            <a:r>
              <a:rPr lang="en-US" dirty="0" smtClean="0"/>
              <a:t>Ponte de Lima</a:t>
            </a:r>
            <a:endParaRPr lang="en-US"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685801" y="2743200"/>
            <a:ext cx="7772400" cy="4062651"/>
          </a:xfrm>
          <a:prstGeom prst="rect">
            <a:avLst/>
          </a:prstGeom>
          <a:noFill/>
        </p:spPr>
        <p:txBody>
          <a:bodyPr wrap="square" rtlCol="0">
            <a:spAutoFit/>
          </a:bodyPr>
          <a:lstStyle/>
          <a:p>
            <a:pPr algn="just"/>
            <a:r>
              <a:rPr lang="en-US" sz="2000" dirty="0" smtClean="0"/>
              <a:t>                                             </a:t>
            </a:r>
            <a:r>
              <a:rPr lang="ro-RO" sz="2000" dirty="0" smtClean="0"/>
              <a:t>În</a:t>
            </a:r>
            <a:r>
              <a:rPr lang="en-US" sz="2000" dirty="0" smtClean="0"/>
              <a:t> </a:t>
            </a:r>
            <a:r>
              <a:rPr lang="en-US" sz="2000" dirty="0" smtClean="0"/>
              <a:t>3 </a:t>
            </a:r>
            <a:r>
              <a:rPr lang="en-US" sz="2000" dirty="0" err="1" smtClean="0"/>
              <a:t>Octombrie</a:t>
            </a:r>
            <a:r>
              <a:rPr lang="en-US" sz="2000" dirty="0" smtClean="0"/>
              <a:t>, </a:t>
            </a:r>
            <a:r>
              <a:rPr lang="en-US" sz="2000" dirty="0" smtClean="0"/>
              <a:t>am </a:t>
            </a:r>
            <a:r>
              <a:rPr lang="en-US" sz="2000" dirty="0" err="1" smtClean="0"/>
              <a:t>vizitat</a:t>
            </a:r>
            <a:r>
              <a:rPr lang="en-US" sz="2000" dirty="0" smtClean="0"/>
              <a:t> </a:t>
            </a:r>
            <a:r>
              <a:rPr lang="ro-RO" sz="2000" dirty="0" smtClean="0"/>
              <a:t> orașul </a:t>
            </a:r>
            <a:r>
              <a:rPr lang="en-US" sz="2000" dirty="0" smtClean="0"/>
              <a:t>Ponte </a:t>
            </a:r>
            <a:r>
              <a:rPr lang="en-US" sz="2000" dirty="0" smtClean="0"/>
              <a:t>de </a:t>
            </a:r>
            <a:r>
              <a:rPr lang="en-US" sz="2000" dirty="0" smtClean="0"/>
              <a:t>Lima</a:t>
            </a:r>
            <a:r>
              <a:rPr lang="ro-RO" sz="2000" dirty="0" smtClean="0"/>
              <a:t>. Am vizitat orașul în splendorea  lui, am trecut la pas podul care trece peste râul Lima , </a:t>
            </a:r>
            <a:r>
              <a:rPr lang="en-US" sz="2000" dirty="0" smtClean="0"/>
              <a:t>am </a:t>
            </a:r>
            <a:r>
              <a:rPr lang="en-US" sz="2000" dirty="0" err="1" smtClean="0"/>
              <a:t>vizitat</a:t>
            </a:r>
            <a:r>
              <a:rPr lang="en-US" sz="2000" dirty="0" smtClean="0"/>
              <a:t> </a:t>
            </a:r>
            <a:r>
              <a:rPr lang="en-US" sz="2000" dirty="0" err="1" smtClean="0"/>
              <a:t>piata</a:t>
            </a:r>
            <a:r>
              <a:rPr lang="en-US" sz="2000" dirty="0" smtClean="0"/>
              <a:t> din </a:t>
            </a:r>
            <a:r>
              <a:rPr lang="en-US" sz="2000" dirty="0" err="1" smtClean="0"/>
              <a:t>oras</a:t>
            </a:r>
            <a:r>
              <a:rPr lang="en-US" sz="2000" dirty="0" smtClean="0"/>
              <a:t> </a:t>
            </a:r>
            <a:r>
              <a:rPr lang="en-US" sz="2000" dirty="0" err="1" smtClean="0"/>
              <a:t>si</a:t>
            </a:r>
            <a:r>
              <a:rPr lang="en-US" sz="2000" dirty="0" smtClean="0"/>
              <a:t> am </a:t>
            </a:r>
            <a:r>
              <a:rPr lang="ro-RO" sz="2000" dirty="0" err="1"/>
              <a:t>î</a:t>
            </a:r>
            <a:r>
              <a:rPr lang="en-US" sz="2000" dirty="0" err="1" smtClean="0"/>
              <a:t>ncercat</a:t>
            </a:r>
            <a:r>
              <a:rPr lang="en-US" sz="2000" dirty="0" smtClean="0"/>
              <a:t> </a:t>
            </a:r>
            <a:r>
              <a:rPr lang="en-US" sz="2000" dirty="0" err="1" smtClean="0"/>
              <a:t>experien</a:t>
            </a:r>
            <a:r>
              <a:rPr lang="ro-RO" sz="2000" dirty="0" smtClean="0"/>
              <a:t>ț</a:t>
            </a:r>
            <a:r>
              <a:rPr lang="en-US" sz="2000" dirty="0" smtClean="0"/>
              <a:t>e </a:t>
            </a:r>
            <a:r>
              <a:rPr lang="en-US" sz="2000" dirty="0" err="1" smtClean="0"/>
              <a:t>noi</a:t>
            </a:r>
            <a:r>
              <a:rPr lang="en-US" sz="2000" dirty="0" smtClean="0"/>
              <a:t> </a:t>
            </a:r>
            <a:r>
              <a:rPr lang="ro-RO" sz="2000" dirty="0" smtClean="0"/>
              <a:t> </a:t>
            </a:r>
            <a:r>
              <a:rPr lang="en-US" sz="2000" dirty="0" smtClean="0"/>
              <a:t>cu</a:t>
            </a:r>
            <a:r>
              <a:rPr lang="ro-RO" sz="2000" dirty="0" smtClean="0"/>
              <a:t>m</a:t>
            </a:r>
            <a:r>
              <a:rPr lang="en-US" sz="2000" dirty="0" smtClean="0"/>
              <a:t> </a:t>
            </a:r>
            <a:r>
              <a:rPr lang="en-US" sz="2000" dirty="0" err="1" smtClean="0"/>
              <a:t>ar</a:t>
            </a:r>
            <a:r>
              <a:rPr lang="en-US" sz="2000" dirty="0" smtClean="0"/>
              <a:t> </a:t>
            </a:r>
            <a:r>
              <a:rPr lang="en-US" sz="2000" dirty="0" smtClean="0"/>
              <a:t>fi</a:t>
            </a:r>
            <a:r>
              <a:rPr lang="ro-RO" sz="2000" dirty="0" smtClean="0"/>
              <a:t>:</a:t>
            </a:r>
            <a:r>
              <a:rPr lang="en-US" sz="2000" dirty="0" smtClean="0"/>
              <a:t> am</a:t>
            </a:r>
            <a:r>
              <a:rPr lang="ro-RO" sz="2000" dirty="0" smtClean="0"/>
              <a:t> </a:t>
            </a:r>
            <a:r>
              <a:rPr lang="en-US" sz="2000" dirty="0" smtClean="0"/>
              <a:t> </a:t>
            </a:r>
            <a:r>
              <a:rPr lang="en-US" sz="2000" dirty="0" err="1" smtClean="0"/>
              <a:t>mancat</a:t>
            </a:r>
            <a:r>
              <a:rPr lang="en-US" sz="2000" dirty="0" smtClean="0"/>
              <a:t> </a:t>
            </a:r>
            <a:r>
              <a:rPr lang="ro-RO" sz="2000" dirty="0" smtClean="0"/>
              <a:t> </a:t>
            </a:r>
            <a:r>
              <a:rPr lang="en-US" sz="2000" dirty="0" err="1" smtClean="0"/>
              <a:t>castane</a:t>
            </a:r>
            <a:r>
              <a:rPr lang="ro-RO" sz="2000" dirty="0" smtClean="0"/>
              <a:t>  coapte, </a:t>
            </a:r>
            <a:r>
              <a:rPr lang="en-US" sz="2000" dirty="0"/>
              <a:t>am </a:t>
            </a:r>
            <a:r>
              <a:rPr lang="en-US" sz="2000" dirty="0" err="1"/>
              <a:t>ascultat</a:t>
            </a:r>
            <a:r>
              <a:rPr lang="en-US" sz="2000" dirty="0"/>
              <a:t> </a:t>
            </a:r>
            <a:r>
              <a:rPr lang="ro-RO" sz="2000" dirty="0" smtClean="0"/>
              <a:t> </a:t>
            </a:r>
            <a:r>
              <a:rPr lang="en-US" sz="2000" dirty="0" err="1" smtClean="0"/>
              <a:t>muzic</a:t>
            </a:r>
            <a:r>
              <a:rPr lang="ro-RO" sz="2000" dirty="0" smtClean="0"/>
              <a:t>ă  </a:t>
            </a:r>
            <a:r>
              <a:rPr lang="en-US" sz="2000" dirty="0" smtClean="0"/>
              <a:t> traditional</a:t>
            </a:r>
            <a:r>
              <a:rPr lang="ro-RO" sz="2000" dirty="0" smtClean="0"/>
              <a:t>ă </a:t>
            </a:r>
            <a:r>
              <a:rPr lang="en-US" sz="2000" dirty="0" smtClean="0"/>
              <a:t> </a:t>
            </a:r>
            <a:r>
              <a:rPr lang="ro-RO" sz="2000" dirty="0" smtClean="0"/>
              <a:t>p</a:t>
            </a:r>
            <a:r>
              <a:rPr lang="en-US" sz="2000" dirty="0" err="1" smtClean="0"/>
              <a:t>ortughez</a:t>
            </a:r>
            <a:r>
              <a:rPr lang="ro-RO" sz="2000" dirty="0" smtClean="0"/>
              <a:t>ă</a:t>
            </a:r>
            <a:r>
              <a:rPr lang="en-US" sz="2000" dirty="0" smtClean="0"/>
              <a:t>, </a:t>
            </a:r>
            <a:r>
              <a:rPr lang="en-US" sz="2000" dirty="0"/>
              <a:t>am </a:t>
            </a:r>
            <a:r>
              <a:rPr lang="en-US" sz="2000" dirty="0" err="1"/>
              <a:t>cumparat</a:t>
            </a:r>
            <a:r>
              <a:rPr lang="en-US" sz="2000" dirty="0"/>
              <a:t> </a:t>
            </a:r>
            <a:r>
              <a:rPr lang="ro-RO" sz="2000" dirty="0"/>
              <a:t> </a:t>
            </a:r>
            <a:r>
              <a:rPr lang="en-US" sz="2000" dirty="0" err="1"/>
              <a:t>multe</a:t>
            </a:r>
            <a:r>
              <a:rPr lang="en-US" sz="2000" dirty="0"/>
              <a:t> </a:t>
            </a:r>
            <a:r>
              <a:rPr lang="en-US" sz="2000" dirty="0" err="1"/>
              <a:t>suveniruri</a:t>
            </a:r>
            <a:r>
              <a:rPr lang="en-US" sz="2000" dirty="0"/>
              <a:t> </a:t>
            </a:r>
            <a:r>
              <a:rPr lang="en-US" sz="2000" dirty="0" err="1"/>
              <a:t>si</a:t>
            </a:r>
            <a:r>
              <a:rPr lang="en-US" sz="2000" dirty="0"/>
              <a:t> am </a:t>
            </a:r>
            <a:r>
              <a:rPr lang="en-US" sz="2000" dirty="0" err="1"/>
              <a:t>facut</a:t>
            </a:r>
            <a:r>
              <a:rPr lang="en-US" sz="2000" dirty="0"/>
              <a:t> </a:t>
            </a:r>
            <a:r>
              <a:rPr lang="en-US" sz="2000" dirty="0" err="1"/>
              <a:t>poze</a:t>
            </a:r>
            <a:r>
              <a:rPr lang="en-US" sz="2000" dirty="0"/>
              <a:t> cu </a:t>
            </a:r>
            <a:r>
              <a:rPr lang="ro-RO" sz="2000" dirty="0" smtClean="0"/>
              <a:t> diverse statui din centrul orașului. Pentru noi  </a:t>
            </a:r>
            <a:r>
              <a:rPr lang="en-US" sz="2000" dirty="0" smtClean="0"/>
              <a:t>a </a:t>
            </a:r>
            <a:r>
              <a:rPr lang="ro-RO" sz="2000" dirty="0" smtClean="0"/>
              <a:t> </a:t>
            </a:r>
            <a:r>
              <a:rPr lang="en-US" sz="2000" dirty="0" err="1" smtClean="0"/>
              <a:t>fost</a:t>
            </a:r>
            <a:r>
              <a:rPr lang="en-US" sz="2000" dirty="0" smtClean="0"/>
              <a:t> </a:t>
            </a:r>
            <a:r>
              <a:rPr lang="en-US" sz="2000" dirty="0" smtClean="0"/>
              <a:t>o </a:t>
            </a:r>
            <a:r>
              <a:rPr lang="en-US" sz="2000" dirty="0" err="1" smtClean="0"/>
              <a:t>experien</a:t>
            </a:r>
            <a:r>
              <a:rPr lang="ro-RO" sz="2000" dirty="0" smtClean="0"/>
              <a:t>ță </a:t>
            </a:r>
            <a:r>
              <a:rPr lang="en-US" sz="2000" dirty="0" err="1" smtClean="0"/>
              <a:t>nou</a:t>
            </a:r>
            <a:r>
              <a:rPr lang="ro-RO" sz="2000" dirty="0" smtClean="0"/>
              <a:t>ă . Tot în 3 octombrie am vizita o zonă rurală  oprindu-ne într-un sătuc . Aici am vizitat  </a:t>
            </a:r>
            <a:r>
              <a:rPr lang="en-US" sz="2000" dirty="0" err="1" smtClean="0"/>
              <a:t>zona</a:t>
            </a:r>
            <a:r>
              <a:rPr lang="en-US" sz="2000" dirty="0" smtClean="0"/>
              <a:t> </a:t>
            </a:r>
            <a:r>
              <a:rPr lang="ro-RO" sz="2000" dirty="0" smtClean="0"/>
              <a:t> </a:t>
            </a:r>
            <a:r>
              <a:rPr lang="en-US" sz="2000" dirty="0" err="1" smtClean="0"/>
              <a:t>unde</a:t>
            </a:r>
            <a:r>
              <a:rPr lang="en-US" sz="2000" dirty="0" smtClean="0"/>
              <a:t> </a:t>
            </a:r>
            <a:r>
              <a:rPr lang="en-US" sz="2000" dirty="0" err="1" smtClean="0"/>
              <a:t>tineau</a:t>
            </a:r>
            <a:r>
              <a:rPr lang="en-US" sz="2000" dirty="0" smtClean="0"/>
              <a:t> </a:t>
            </a:r>
            <a:r>
              <a:rPr lang="en-US" sz="2000" dirty="0" err="1" smtClean="0"/>
              <a:t>oamenii</a:t>
            </a:r>
            <a:r>
              <a:rPr lang="en-US" sz="2000" dirty="0" smtClean="0"/>
              <a:t> </a:t>
            </a:r>
            <a:r>
              <a:rPr lang="en-US" sz="2000" dirty="0" err="1" smtClean="0"/>
              <a:t>porumbul</a:t>
            </a:r>
            <a:r>
              <a:rPr lang="en-US" sz="2000" dirty="0" smtClean="0"/>
              <a:t> </a:t>
            </a:r>
            <a:r>
              <a:rPr lang="ro-RO" sz="2000" dirty="0" err="1"/>
              <a:t>ș</a:t>
            </a:r>
            <a:r>
              <a:rPr lang="en-US" sz="2000" dirty="0" smtClean="0"/>
              <a:t>i </a:t>
            </a:r>
            <a:r>
              <a:rPr lang="en-US" sz="2000" dirty="0" err="1" smtClean="0"/>
              <a:t>celelalte</a:t>
            </a:r>
            <a:r>
              <a:rPr lang="en-US" sz="2000" dirty="0" smtClean="0"/>
              <a:t> </a:t>
            </a:r>
            <a:r>
              <a:rPr lang="en-US" sz="2000" dirty="0" err="1" smtClean="0"/>
              <a:t>cereale</a:t>
            </a:r>
            <a:r>
              <a:rPr lang="en-US" sz="2000" dirty="0" smtClean="0"/>
              <a:t> </a:t>
            </a:r>
            <a:r>
              <a:rPr lang="ro-RO" sz="2000" dirty="0" smtClean="0"/>
              <a:t>, acestea  arătau  ca</a:t>
            </a:r>
            <a:r>
              <a:rPr lang="ro-RO" sz="2000" dirty="0"/>
              <a:t> </a:t>
            </a:r>
            <a:r>
              <a:rPr lang="ro-RO" sz="2000" dirty="0" smtClean="0"/>
              <a:t> </a:t>
            </a:r>
            <a:r>
              <a:rPr lang="en-US" sz="2000" dirty="0" err="1" smtClean="0"/>
              <a:t>ni</a:t>
            </a:r>
            <a:r>
              <a:rPr lang="ro-RO" sz="2000" dirty="0" smtClean="0"/>
              <a:t>ș</a:t>
            </a:r>
            <a:r>
              <a:rPr lang="en-US" sz="2000" dirty="0" err="1" smtClean="0"/>
              <a:t>te</a:t>
            </a:r>
            <a:r>
              <a:rPr lang="en-US" sz="2000" dirty="0" smtClean="0"/>
              <a:t> </a:t>
            </a:r>
            <a:r>
              <a:rPr lang="en-US" sz="2000" dirty="0" err="1" smtClean="0"/>
              <a:t>camaru</a:t>
            </a:r>
            <a:r>
              <a:rPr lang="ro-RO" sz="2000" dirty="0" smtClean="0"/>
              <a:t>ț</a:t>
            </a:r>
            <a:r>
              <a:rPr lang="en-US" sz="2000" dirty="0" smtClean="0"/>
              <a:t>e </a:t>
            </a:r>
            <a:r>
              <a:rPr lang="en-US" sz="2000" dirty="0" err="1" smtClean="0"/>
              <a:t>mici</a:t>
            </a:r>
            <a:r>
              <a:rPr lang="en-US" sz="2000" dirty="0" smtClean="0"/>
              <a:t> din </a:t>
            </a:r>
            <a:r>
              <a:rPr lang="en-US" sz="2000" dirty="0" err="1" smtClean="0"/>
              <a:t>piatr</a:t>
            </a:r>
            <a:r>
              <a:rPr lang="ro-RO" sz="2000" dirty="0" smtClean="0"/>
              <a:t>ă </a:t>
            </a:r>
            <a:r>
              <a:rPr lang="ro-RO" sz="2000" dirty="0" smtClean="0"/>
              <a:t>, iar în vârf fiecare cămăruță avea </a:t>
            </a:r>
            <a:r>
              <a:rPr lang="en-US" sz="2000" dirty="0" smtClean="0"/>
              <a:t>o </a:t>
            </a:r>
            <a:r>
              <a:rPr lang="en-US" sz="2000" dirty="0" err="1" smtClean="0"/>
              <a:t>cruce</a:t>
            </a:r>
            <a:r>
              <a:rPr lang="en-US" sz="2000" dirty="0" smtClean="0"/>
              <a:t> </a:t>
            </a:r>
            <a:r>
              <a:rPr lang="ro-RO" sz="2000" dirty="0" smtClean="0"/>
              <a:t> de piatră </a:t>
            </a:r>
            <a:r>
              <a:rPr lang="en-US" sz="2000" dirty="0" smtClean="0"/>
              <a:t>care </a:t>
            </a:r>
            <a:r>
              <a:rPr lang="en-US" sz="2000" dirty="0" err="1" smtClean="0"/>
              <a:t>simboliza</a:t>
            </a:r>
            <a:r>
              <a:rPr lang="en-US" sz="2000" dirty="0"/>
              <a:t> </a:t>
            </a:r>
            <a:r>
              <a:rPr lang="en-US" sz="2000" dirty="0" err="1" smtClean="0"/>
              <a:t>belsugul</a:t>
            </a:r>
            <a:r>
              <a:rPr lang="en-US" sz="2000" dirty="0" smtClean="0"/>
              <a:t>, </a:t>
            </a:r>
            <a:r>
              <a:rPr lang="en-US" sz="2000" dirty="0" err="1" smtClean="0"/>
              <a:t>roadele</a:t>
            </a:r>
            <a:r>
              <a:rPr lang="en-US" sz="2000" dirty="0" smtClean="0"/>
              <a:t> , </a:t>
            </a:r>
            <a:r>
              <a:rPr lang="en-US" sz="2000" dirty="0" err="1" smtClean="0"/>
              <a:t>pamant</a:t>
            </a:r>
            <a:r>
              <a:rPr lang="ro-RO" sz="2000" dirty="0" smtClean="0"/>
              <a:t>ul </a:t>
            </a:r>
            <a:r>
              <a:rPr lang="en-US" sz="2000" dirty="0" err="1" smtClean="0"/>
              <a:t>fertil</a:t>
            </a:r>
            <a:r>
              <a:rPr lang="en-US" sz="2000" dirty="0" smtClean="0"/>
              <a:t>, etc. </a:t>
            </a:r>
          </a:p>
          <a:p>
            <a:endParaRPr lang="en-US" dirty="0"/>
          </a:p>
        </p:txBody>
      </p:sp>
    </p:spTree>
    <p:extLst>
      <p:ext uri="{BB962C8B-B14F-4D97-AF65-F5344CB8AC3E}">
        <p14:creationId xmlns:p14="http://schemas.microsoft.com/office/powerpoint/2010/main" val="409926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8640763"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123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43" y="1447800"/>
            <a:ext cx="8850313"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77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707437"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69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600200"/>
            <a:ext cx="7543800" cy="914400"/>
          </a:xfrm>
        </p:spPr>
        <p:txBody>
          <a:bodyPr/>
          <a:lstStyle/>
          <a:p>
            <a:r>
              <a:rPr lang="en-US" dirty="0" smtClean="0"/>
              <a:t>Ponte De Lima</a:t>
            </a:r>
            <a:endParaRPr lang="en-US"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90800"/>
            <a:ext cx="6781800" cy="402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93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6" y="1524000"/>
            <a:ext cx="874553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256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32" y="1447800"/>
            <a:ext cx="8707437"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36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1" y="1371600"/>
            <a:ext cx="307312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447800"/>
            <a:ext cx="5034279" cy="497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496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0"/>
            <a:ext cx="7543800" cy="914400"/>
          </a:xfrm>
        </p:spPr>
        <p:txBody>
          <a:bodyPr/>
          <a:lstStyle/>
          <a:p>
            <a:r>
              <a:rPr lang="ro-RO" dirty="0" smtClean="0"/>
              <a:t>A doua </a:t>
            </a:r>
            <a:r>
              <a:rPr lang="ro-RO" dirty="0" smtClean="0"/>
              <a:t>săptămână </a:t>
            </a:r>
            <a:endParaRPr lang="en-US"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685801" y="2819400"/>
            <a:ext cx="8077200" cy="4247317"/>
          </a:xfrm>
          <a:prstGeom prst="rect">
            <a:avLst/>
          </a:prstGeom>
          <a:noFill/>
        </p:spPr>
        <p:txBody>
          <a:bodyPr wrap="square" rtlCol="0">
            <a:spAutoFit/>
          </a:bodyPr>
          <a:lstStyle/>
          <a:p>
            <a:pPr algn="just"/>
            <a:r>
              <a:rPr lang="ro-RO" dirty="0" smtClean="0"/>
              <a:t>                           </a:t>
            </a:r>
            <a:r>
              <a:rPr lang="ro-RO" dirty="0" smtClean="0"/>
              <a:t>În </a:t>
            </a:r>
            <a:r>
              <a:rPr lang="ro-RO" dirty="0" smtClean="0"/>
              <a:t>a doua </a:t>
            </a:r>
            <a:r>
              <a:rPr lang="ro-RO" dirty="0" smtClean="0"/>
              <a:t>saptamană </a:t>
            </a:r>
            <a:r>
              <a:rPr lang="ro-RO" dirty="0" smtClean="0"/>
              <a:t>de practica </a:t>
            </a:r>
            <a:r>
              <a:rPr lang="ro-RO" dirty="0" smtClean="0"/>
              <a:t>sub îndrumarea tutorilor am efectuat sarcinile </a:t>
            </a:r>
            <a:r>
              <a:rPr lang="ro-RO" dirty="0"/>
              <a:t>specifice </a:t>
            </a:r>
            <a:r>
              <a:rPr lang="ro-RO" dirty="0" smtClean="0"/>
              <a:t>funcțiilor de  </a:t>
            </a:r>
            <a:r>
              <a:rPr lang="ro-RO" dirty="0"/>
              <a:t>guvernantă generală, de etaj și </a:t>
            </a:r>
            <a:r>
              <a:rPr lang="ro-RO" dirty="0" smtClean="0"/>
              <a:t>cameristă, </a:t>
            </a:r>
            <a:r>
              <a:rPr lang="ro-RO" dirty="0" smtClean="0"/>
              <a:t>am colectat  lenjeriile </a:t>
            </a:r>
            <a:r>
              <a:rPr lang="ro-RO" dirty="0"/>
              <a:t>din toate </a:t>
            </a:r>
            <a:r>
              <a:rPr lang="ro-RO" dirty="0" smtClean="0"/>
              <a:t>camerele, </a:t>
            </a:r>
            <a:r>
              <a:rPr lang="ro-RO" dirty="0" smtClean="0"/>
              <a:t>am sortat aceasta  </a:t>
            </a:r>
            <a:r>
              <a:rPr lang="ro-RO" dirty="0"/>
              <a:t>pentru </a:t>
            </a:r>
            <a:r>
              <a:rPr lang="ro-RO" dirty="0" smtClean="0"/>
              <a:t>spălătorie. Am învățat cum se întreține </a:t>
            </a:r>
            <a:r>
              <a:rPr lang="ro-RO" dirty="0"/>
              <a:t>și gestionează lenjeria spațiilor de cazare, asigurând un mediu sănătos prin curățenie </a:t>
            </a:r>
            <a:r>
              <a:rPr lang="ro-RO" dirty="0" smtClean="0"/>
              <a:t>adecvată. Fiecare grupă a contribuit la pregătirea </a:t>
            </a:r>
            <a:r>
              <a:rPr lang="ro-RO" dirty="0"/>
              <a:t>plicurilor de cafea, ceai, zahăr, a aparturii </a:t>
            </a:r>
            <a:r>
              <a:rPr lang="ro-RO" dirty="0" smtClean="0"/>
              <a:t>necesare preparării acestora. Împreună cu tutorele am  </a:t>
            </a:r>
            <a:r>
              <a:rPr lang="ro-RO" dirty="0" smtClean="0"/>
              <a:t>p</a:t>
            </a:r>
            <a:r>
              <a:rPr lang="ro-RO" dirty="0" smtClean="0"/>
              <a:t>regătit </a:t>
            </a:r>
            <a:r>
              <a:rPr lang="ro-RO" dirty="0"/>
              <a:t>echipamentul, materialele și ustensilele necesare efectuării curățeniei: cărucior pentru spații, coșuleț cu materiale, echipamente de </a:t>
            </a:r>
            <a:r>
              <a:rPr lang="ro-RO" dirty="0" smtClean="0"/>
              <a:t>curățat și  echipamentul </a:t>
            </a:r>
            <a:r>
              <a:rPr lang="ro-RO" dirty="0"/>
              <a:t>propriu de </a:t>
            </a:r>
            <a:r>
              <a:rPr lang="ro-RO" dirty="0" smtClean="0"/>
              <a:t>protecție. Toți colegii din grupe, pe rând am controlat zilnic  starea în </a:t>
            </a:r>
            <a:r>
              <a:rPr lang="ro-RO" dirty="0"/>
              <a:t>care se află mobilierul din holul </a:t>
            </a:r>
            <a:r>
              <a:rPr lang="ro-RO" dirty="0" smtClean="0"/>
              <a:t>hotelului.</a:t>
            </a:r>
            <a:r>
              <a:rPr lang="en-US" dirty="0" smtClean="0"/>
              <a:t> </a:t>
            </a:r>
            <a:r>
              <a:rPr lang="ro-RO" dirty="0" smtClean="0"/>
              <a:t>A fost o săptămână plină de experiențe noi, unde am aplicat ceea ce am învățat la orele de curs. Am fost uniți în activități și ne-am ajutat unii pe alții.</a:t>
            </a:r>
            <a:endParaRPr lang="en-US" dirty="0"/>
          </a:p>
          <a:p>
            <a:endParaRPr lang="en-US" dirty="0"/>
          </a:p>
          <a:p>
            <a:endParaRPr lang="en-US" dirty="0"/>
          </a:p>
        </p:txBody>
      </p:sp>
    </p:spTree>
    <p:extLst>
      <p:ext uri="{BB962C8B-B14F-4D97-AF65-F5344CB8AC3E}">
        <p14:creationId xmlns:p14="http://schemas.microsoft.com/office/powerpoint/2010/main" val="1304465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447800"/>
            <a:ext cx="7787640" cy="990600"/>
          </a:xfrm>
        </p:spPr>
        <p:txBody>
          <a:bodyPr/>
          <a:lstStyle/>
          <a:p>
            <a:r>
              <a:rPr lang="en-US" b="1" u="sng" dirty="0" smtClean="0"/>
              <a:t>Un </a:t>
            </a:r>
            <a:r>
              <a:rPr lang="en-US" b="1" u="sng" dirty="0" err="1" smtClean="0"/>
              <a:t>nou</a:t>
            </a:r>
            <a:r>
              <a:rPr lang="en-US" b="1" u="sng" dirty="0" smtClean="0"/>
              <a:t> </a:t>
            </a:r>
            <a:r>
              <a:rPr lang="ro-RO" b="1" u="sng" dirty="0" err="1"/>
              <a:t>î</a:t>
            </a:r>
            <a:r>
              <a:rPr lang="en-US" b="1" u="sng" dirty="0" err="1" smtClean="0"/>
              <a:t>nceput</a:t>
            </a:r>
            <a:endParaRPr lang="en-US" b="1" u="sng"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838200" y="3048000"/>
            <a:ext cx="8229600" cy="3416320"/>
          </a:xfrm>
          <a:prstGeom prst="rect">
            <a:avLst/>
          </a:prstGeom>
          <a:noFill/>
        </p:spPr>
        <p:txBody>
          <a:bodyPr wrap="square" rtlCol="0">
            <a:spAutoFit/>
          </a:bodyPr>
          <a:lstStyle/>
          <a:p>
            <a:pPr algn="just"/>
            <a:r>
              <a:rPr lang="ro-RO" dirty="0" smtClean="0">
                <a:latin typeface="Arial" pitchFamily="34" charset="0"/>
                <a:cs typeface="Arial" pitchFamily="34" charset="0"/>
              </a:rPr>
              <a:t>                     </a:t>
            </a:r>
            <a:r>
              <a:rPr lang="en-US" dirty="0" err="1" smtClean="0">
                <a:latin typeface="Arial" pitchFamily="34" charset="0"/>
                <a:cs typeface="Arial" pitchFamily="34" charset="0"/>
              </a:rPr>
              <a:t>Pe</a:t>
            </a:r>
            <a:r>
              <a:rPr lang="en-US" dirty="0" smtClean="0">
                <a:latin typeface="Arial" pitchFamily="34" charset="0"/>
                <a:cs typeface="Arial" pitchFamily="34" charset="0"/>
              </a:rPr>
              <a:t> data de 25 </a:t>
            </a:r>
            <a:r>
              <a:rPr lang="en-US" dirty="0" err="1" smtClean="0">
                <a:latin typeface="Arial" pitchFamily="34" charset="0"/>
                <a:cs typeface="Arial" pitchFamily="34" charset="0"/>
              </a:rPr>
              <a:t>Septembrie</a:t>
            </a:r>
            <a:r>
              <a:rPr lang="en-US" dirty="0" smtClean="0">
                <a:latin typeface="Arial" pitchFamily="34" charset="0"/>
                <a:cs typeface="Arial" pitchFamily="34" charset="0"/>
              </a:rPr>
              <a:t> 2021, </a:t>
            </a:r>
            <a:r>
              <a:rPr lang="ro-RO" dirty="0" err="1">
                <a:latin typeface="Arial" pitchFamily="34" charset="0"/>
                <a:cs typeface="Arial" pitchFamily="34" charset="0"/>
              </a:rPr>
              <a:t>e</a:t>
            </a:r>
            <a:r>
              <a:rPr lang="en-US" dirty="0" err="1" smtClean="0">
                <a:latin typeface="Arial" pitchFamily="34" charset="0"/>
                <a:cs typeface="Arial" pitchFamily="34" charset="0"/>
              </a:rPr>
              <a:t>levii</a:t>
            </a:r>
            <a:r>
              <a:rPr lang="en-US" dirty="0" smtClean="0">
                <a:latin typeface="Arial" pitchFamily="34" charset="0"/>
                <a:cs typeface="Arial" pitchFamily="34" charset="0"/>
              </a:rPr>
              <a:t> </a:t>
            </a:r>
            <a:r>
              <a:rPr lang="en-US" dirty="0" err="1" smtClean="0">
                <a:latin typeface="Arial" pitchFamily="34" charset="0"/>
                <a:cs typeface="Arial" pitchFamily="34" charset="0"/>
              </a:rPr>
              <a:t>Liceului</a:t>
            </a:r>
            <a:r>
              <a:rPr lang="en-US" dirty="0" smtClean="0">
                <a:latin typeface="Arial" pitchFamily="34" charset="0"/>
                <a:cs typeface="Arial" pitchFamily="34" charset="0"/>
              </a:rPr>
              <a:t> </a:t>
            </a:r>
            <a:r>
              <a:rPr lang="en-US" dirty="0" err="1" smtClean="0">
                <a:latin typeface="Arial" pitchFamily="34" charset="0"/>
                <a:cs typeface="Arial" pitchFamily="34" charset="0"/>
              </a:rPr>
              <a:t>Tehnologic</a:t>
            </a:r>
            <a:r>
              <a:rPr lang="en-US" dirty="0" smtClean="0">
                <a:latin typeface="Arial" pitchFamily="34" charset="0"/>
                <a:cs typeface="Arial" pitchFamily="34" charset="0"/>
              </a:rPr>
              <a:t> “</a:t>
            </a:r>
            <a:r>
              <a:rPr lang="en-US" dirty="0" err="1" smtClean="0">
                <a:latin typeface="Arial" pitchFamily="34" charset="0"/>
                <a:cs typeface="Arial" pitchFamily="34" charset="0"/>
              </a:rPr>
              <a:t>Nicanor</a:t>
            </a:r>
            <a:r>
              <a:rPr lang="en-US" dirty="0" smtClean="0">
                <a:latin typeface="Arial" pitchFamily="34" charset="0"/>
                <a:cs typeface="Arial" pitchFamily="34" charset="0"/>
              </a:rPr>
              <a:t> </a:t>
            </a:r>
            <a:r>
              <a:rPr lang="en-US" dirty="0" err="1" smtClean="0">
                <a:latin typeface="Arial" pitchFamily="34" charset="0"/>
                <a:cs typeface="Arial" pitchFamily="34" charset="0"/>
              </a:rPr>
              <a:t>Morosan</a:t>
            </a:r>
            <a:r>
              <a:rPr lang="en-US" dirty="0" smtClean="0">
                <a:latin typeface="Arial" pitchFamily="34" charset="0"/>
                <a:cs typeface="Arial" pitchFamily="34" charset="0"/>
              </a:rPr>
              <a:t>” </a:t>
            </a:r>
            <a:r>
              <a:rPr lang="en-US" dirty="0" smtClean="0">
                <a:latin typeface="Arial" pitchFamily="34" charset="0"/>
                <a:cs typeface="Arial" pitchFamily="34" charset="0"/>
              </a:rPr>
              <a:t>P</a:t>
            </a:r>
            <a:r>
              <a:rPr lang="ro-RO" dirty="0">
                <a:latin typeface="Arial" pitchFamily="34" charset="0"/>
                <a:cs typeface="Arial" pitchFamily="34" charset="0"/>
              </a:rPr>
              <a:t>â</a:t>
            </a:r>
            <a:r>
              <a:rPr lang="ro-RO" dirty="0" smtClean="0">
                <a:latin typeface="Arial" pitchFamily="34" charset="0"/>
                <a:cs typeface="Arial" pitchFamily="34" charset="0"/>
              </a:rPr>
              <a:t>rteștii </a:t>
            </a:r>
            <a:r>
              <a:rPr lang="ro-RO" dirty="0" smtClean="0">
                <a:latin typeface="Arial" pitchFamily="34" charset="0"/>
                <a:cs typeface="Arial" pitchFamily="34" charset="0"/>
              </a:rPr>
              <a:t>De Jos , Jud. Suceava, vor urma sa </a:t>
            </a:r>
            <a:r>
              <a:rPr lang="ro-RO" dirty="0" smtClean="0">
                <a:latin typeface="Arial" pitchFamily="34" charset="0"/>
                <a:cs typeface="Arial" pitchFamily="34" charset="0"/>
              </a:rPr>
              <a:t>aibe </a:t>
            </a:r>
            <a:r>
              <a:rPr lang="ro-RO" dirty="0" smtClean="0">
                <a:latin typeface="Arial" pitchFamily="34" charset="0"/>
                <a:cs typeface="Arial" pitchFamily="34" charset="0"/>
              </a:rPr>
              <a:t>o experiența minunată de neuitat în țara gazdă si anume Portugalia. Ne-am pornit din Pîrteștii de Jos cu un vehicul de </a:t>
            </a:r>
            <a:r>
              <a:rPr lang="ro-RO" dirty="0" smtClean="0">
                <a:latin typeface="Arial" pitchFamily="34" charset="0"/>
                <a:cs typeface="Arial" pitchFamily="34" charset="0"/>
              </a:rPr>
              <a:t>transport închiriat  care </a:t>
            </a:r>
            <a:r>
              <a:rPr lang="ro-RO" dirty="0" smtClean="0">
                <a:latin typeface="Arial" pitchFamily="34" charset="0"/>
                <a:cs typeface="Arial" pitchFamily="34" charset="0"/>
              </a:rPr>
              <a:t>ne-a dus spre aeroportul din Otopeni. Acolo am ajuns la ora 6 A.M </a:t>
            </a:r>
            <a:r>
              <a:rPr lang="ro-RO" dirty="0" smtClean="0">
                <a:latin typeface="Arial" pitchFamily="34" charset="0"/>
                <a:cs typeface="Arial" pitchFamily="34" charset="0"/>
              </a:rPr>
              <a:t>, după </a:t>
            </a:r>
            <a:r>
              <a:rPr lang="ro-RO" dirty="0" smtClean="0">
                <a:latin typeface="Arial" pitchFamily="34" charset="0"/>
                <a:cs typeface="Arial" pitchFamily="34" charset="0"/>
              </a:rPr>
              <a:t>care am avut de așteptat avionul cca 3 ore. Zborul din Otopeni spre Munchen, Germania , a durat in jur de 2 ore. Dupa ce ajuns in Aeroportul din Munchen, am asteptat o ora pentru a ne </a:t>
            </a:r>
            <a:r>
              <a:rPr lang="ro-RO" dirty="0" smtClean="0">
                <a:latin typeface="Arial" pitchFamily="34" charset="0"/>
                <a:cs typeface="Arial" pitchFamily="34" charset="0"/>
              </a:rPr>
              <a:t>îmbarca </a:t>
            </a:r>
            <a:r>
              <a:rPr lang="ro-RO" dirty="0" smtClean="0">
                <a:latin typeface="Arial" pitchFamily="34" charset="0"/>
                <a:cs typeface="Arial" pitchFamily="34" charset="0"/>
              </a:rPr>
              <a:t>pentru urmatorul zbor care a fost spre Porto. Pe la ora 2 P.M am ajuns in Porto de unde ne-am preluat bagajele iar de acolo de la aeroport ne-a luat firma intermediara care ne-a dus la Campusul care </a:t>
            </a:r>
            <a:r>
              <a:rPr lang="ro-RO" dirty="0" smtClean="0">
                <a:latin typeface="Arial" pitchFamily="34" charset="0"/>
                <a:cs typeface="Arial" pitchFamily="34" charset="0"/>
              </a:rPr>
              <a:t>a fost urmatoarea nostră </a:t>
            </a:r>
            <a:r>
              <a:rPr lang="ro-RO" dirty="0" smtClean="0">
                <a:latin typeface="Arial" pitchFamily="34" charset="0"/>
                <a:cs typeface="Arial" pitchFamily="34" charset="0"/>
              </a:rPr>
              <a:t>casa timp de 3 saptamani. </a:t>
            </a:r>
          </a:p>
          <a:p>
            <a:endParaRPr lang="en-US" dirty="0"/>
          </a:p>
        </p:txBody>
      </p:sp>
    </p:spTree>
    <p:extLst>
      <p:ext uri="{BB962C8B-B14F-4D97-AF65-F5344CB8AC3E}">
        <p14:creationId xmlns:p14="http://schemas.microsoft.com/office/powerpoint/2010/main" val="20627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752600"/>
            <a:ext cx="7543800" cy="914400"/>
          </a:xfrm>
        </p:spPr>
        <p:txBody>
          <a:bodyPr/>
          <a:lstStyle/>
          <a:p>
            <a:r>
              <a:rPr lang="ro-RO" dirty="0" smtClean="0"/>
              <a:t>Braga si Porto</a:t>
            </a:r>
            <a:endParaRPr lang="en-US"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762000" y="2819400"/>
            <a:ext cx="7924800" cy="2862322"/>
          </a:xfrm>
          <a:prstGeom prst="rect">
            <a:avLst/>
          </a:prstGeom>
          <a:noFill/>
        </p:spPr>
        <p:txBody>
          <a:bodyPr wrap="square" rtlCol="0">
            <a:spAutoFit/>
          </a:bodyPr>
          <a:lstStyle/>
          <a:p>
            <a:pPr algn="just"/>
            <a:r>
              <a:rPr lang="en-US" dirty="0" smtClean="0">
                <a:latin typeface="Arial" pitchFamily="34" charset="0"/>
                <a:cs typeface="Arial" pitchFamily="34" charset="0"/>
              </a:rPr>
              <a:t>La </a:t>
            </a:r>
            <a:r>
              <a:rPr lang="en-US" dirty="0" err="1" smtClean="0">
                <a:latin typeface="Arial" pitchFamily="34" charset="0"/>
                <a:cs typeface="Arial" pitchFamily="34" charset="0"/>
              </a:rPr>
              <a:t>sfarsitul</a:t>
            </a:r>
            <a:r>
              <a:rPr lang="en-US" dirty="0" smtClean="0">
                <a:latin typeface="Arial" pitchFamily="34" charset="0"/>
                <a:cs typeface="Arial" pitchFamily="34" charset="0"/>
              </a:rPr>
              <a:t> </a:t>
            </a:r>
            <a:r>
              <a:rPr lang="en-US" dirty="0" err="1" smtClean="0">
                <a:latin typeface="Arial" pitchFamily="34" charset="0"/>
                <a:cs typeface="Arial" pitchFamily="34" charset="0"/>
              </a:rPr>
              <a:t>celei</a:t>
            </a:r>
            <a:r>
              <a:rPr lang="en-US" dirty="0" smtClean="0">
                <a:latin typeface="Arial" pitchFamily="34" charset="0"/>
                <a:cs typeface="Arial" pitchFamily="34" charset="0"/>
              </a:rPr>
              <a:t> </a:t>
            </a:r>
            <a:r>
              <a:rPr lang="en-US" dirty="0" smtClean="0">
                <a:latin typeface="Arial" pitchFamily="34" charset="0"/>
                <a:cs typeface="Arial" pitchFamily="34" charset="0"/>
              </a:rPr>
              <a:t>de</a:t>
            </a:r>
            <a:r>
              <a:rPr lang="ro-RO" dirty="0" smtClean="0">
                <a:latin typeface="Arial" pitchFamily="34" charset="0"/>
                <a:cs typeface="Arial" pitchFamily="34" charset="0"/>
              </a:rPr>
              <a:t>-</a:t>
            </a:r>
            <a:r>
              <a:rPr lang="en-US" dirty="0" smtClean="0">
                <a:latin typeface="Arial" pitchFamily="34" charset="0"/>
                <a:cs typeface="Arial" pitchFamily="34" charset="0"/>
              </a:rPr>
              <a:t>a </a:t>
            </a:r>
            <a:r>
              <a:rPr lang="en-US" dirty="0" err="1" smtClean="0">
                <a:latin typeface="Arial" pitchFamily="34" charset="0"/>
                <a:cs typeface="Arial" pitchFamily="34" charset="0"/>
              </a:rPr>
              <a:t>dou</a:t>
            </a:r>
            <a:r>
              <a:rPr lang="ro-RO" dirty="0" smtClean="0">
                <a:latin typeface="Arial" pitchFamily="34" charset="0"/>
                <a:cs typeface="Arial" pitchFamily="34" charset="0"/>
              </a:rPr>
              <a:t>ă</a:t>
            </a:r>
            <a:r>
              <a:rPr lang="en-US" dirty="0" smtClean="0">
                <a:latin typeface="Arial" pitchFamily="34" charset="0"/>
                <a:cs typeface="Arial" pitchFamily="34" charset="0"/>
              </a:rPr>
              <a:t> </a:t>
            </a:r>
            <a:r>
              <a:rPr lang="en-US" dirty="0" err="1" smtClean="0">
                <a:latin typeface="Arial" pitchFamily="34" charset="0"/>
                <a:cs typeface="Arial" pitchFamily="34" charset="0"/>
              </a:rPr>
              <a:t>saptam</a:t>
            </a:r>
            <a:r>
              <a:rPr lang="ro-RO" dirty="0" smtClean="0">
                <a:latin typeface="Arial" pitchFamily="34" charset="0"/>
                <a:cs typeface="Arial" pitchFamily="34" charset="0"/>
              </a:rPr>
              <a:t>â</a:t>
            </a:r>
            <a:r>
              <a:rPr lang="en-US" dirty="0" err="1" smtClean="0">
                <a:latin typeface="Arial" pitchFamily="34" charset="0"/>
                <a:cs typeface="Arial" pitchFamily="34" charset="0"/>
              </a:rPr>
              <a:t>ni</a:t>
            </a:r>
            <a:r>
              <a:rPr lang="en-US" dirty="0" smtClean="0">
                <a:latin typeface="Arial" pitchFamily="34" charset="0"/>
                <a:cs typeface="Arial" pitchFamily="34" charset="0"/>
              </a:rPr>
              <a:t>,</a:t>
            </a:r>
            <a:r>
              <a:rPr lang="ro-RO" dirty="0" smtClean="0">
                <a:latin typeface="Arial" pitchFamily="34" charset="0"/>
                <a:cs typeface="Arial" pitchFamily="34" charset="0"/>
              </a:rPr>
              <a:t> respectiv 9 și 10 octombrie, </a:t>
            </a:r>
            <a:r>
              <a:rPr lang="en-US" dirty="0" smtClean="0">
                <a:latin typeface="Arial" pitchFamily="34" charset="0"/>
                <a:cs typeface="Arial" pitchFamily="34" charset="0"/>
              </a:rPr>
              <a:t> </a:t>
            </a:r>
            <a:r>
              <a:rPr lang="en-US" dirty="0" smtClean="0">
                <a:latin typeface="Arial" pitchFamily="34" charset="0"/>
                <a:cs typeface="Arial" pitchFamily="34" charset="0"/>
              </a:rPr>
              <a:t>am </a:t>
            </a:r>
            <a:r>
              <a:rPr lang="en-US" dirty="0" err="1" smtClean="0">
                <a:latin typeface="Arial" pitchFamily="34" charset="0"/>
                <a:cs typeface="Arial" pitchFamily="34" charset="0"/>
              </a:rPr>
              <a:t>mai</a:t>
            </a:r>
            <a:r>
              <a:rPr lang="en-US" dirty="0" smtClean="0">
                <a:latin typeface="Arial" pitchFamily="34" charset="0"/>
                <a:cs typeface="Arial" pitchFamily="34" charset="0"/>
              </a:rPr>
              <a:t> </a:t>
            </a:r>
            <a:r>
              <a:rPr lang="en-US" dirty="0" err="1" smtClean="0">
                <a:latin typeface="Arial" pitchFamily="34" charset="0"/>
                <a:cs typeface="Arial" pitchFamily="34" charset="0"/>
              </a:rPr>
              <a:t>avut</a:t>
            </a:r>
            <a:r>
              <a:rPr lang="en-US" dirty="0" smtClean="0">
                <a:latin typeface="Arial" pitchFamily="34" charset="0"/>
                <a:cs typeface="Arial" pitchFamily="34" charset="0"/>
              </a:rPr>
              <a:t> parte de un </a:t>
            </a:r>
            <a:r>
              <a:rPr lang="en-US" dirty="0" smtClean="0">
                <a:latin typeface="Arial" pitchFamily="34" charset="0"/>
                <a:cs typeface="Arial" pitchFamily="34" charset="0"/>
              </a:rPr>
              <a:t>program </a:t>
            </a:r>
            <a:r>
              <a:rPr lang="en-US" dirty="0" smtClean="0">
                <a:latin typeface="Arial" pitchFamily="34" charset="0"/>
                <a:cs typeface="Arial" pitchFamily="34" charset="0"/>
              </a:rPr>
              <a:t>cultural </a:t>
            </a:r>
            <a:r>
              <a:rPr lang="ro-RO" dirty="0" smtClean="0">
                <a:latin typeface="Arial" pitchFamily="34" charset="0"/>
                <a:cs typeface="Arial" pitchFamily="34" charset="0"/>
              </a:rPr>
              <a:t>în cadrul căruia am vizita orașele </a:t>
            </a:r>
            <a:r>
              <a:rPr lang="en-US" dirty="0" smtClean="0">
                <a:latin typeface="Arial" pitchFamily="34" charset="0"/>
                <a:cs typeface="Arial" pitchFamily="34" charset="0"/>
              </a:rPr>
              <a:t>Braga </a:t>
            </a:r>
            <a:r>
              <a:rPr lang="en-US" dirty="0" err="1" smtClean="0">
                <a:latin typeface="Arial" pitchFamily="34" charset="0"/>
                <a:cs typeface="Arial" pitchFamily="34" charset="0"/>
              </a:rPr>
              <a:t>si</a:t>
            </a:r>
            <a:r>
              <a:rPr lang="en-US" dirty="0" smtClean="0">
                <a:latin typeface="Arial" pitchFamily="34" charset="0"/>
                <a:cs typeface="Arial" pitchFamily="34" charset="0"/>
              </a:rPr>
              <a:t> </a:t>
            </a:r>
            <a:r>
              <a:rPr lang="en-US" dirty="0" smtClean="0">
                <a:latin typeface="Arial" pitchFamily="34" charset="0"/>
                <a:cs typeface="Arial" pitchFamily="34" charset="0"/>
              </a:rPr>
              <a:t>Porto</a:t>
            </a:r>
            <a:r>
              <a:rPr lang="ro-RO" dirty="0" smtClean="0">
                <a:latin typeface="Arial" pitchFamily="34" charset="0"/>
                <a:cs typeface="Arial" pitchFamily="34" charset="0"/>
              </a:rPr>
              <a:t>. </a:t>
            </a:r>
            <a:r>
              <a:rPr lang="ro-RO" dirty="0">
                <a:latin typeface="Arial" pitchFamily="34" charset="0"/>
                <a:cs typeface="Arial" pitchFamily="34" charset="0"/>
              </a:rPr>
              <a:t>Î</a:t>
            </a:r>
            <a:r>
              <a:rPr lang="ro-RO" dirty="0" smtClean="0">
                <a:latin typeface="Arial" pitchFamily="34" charset="0"/>
                <a:cs typeface="Arial" pitchFamily="34" charset="0"/>
              </a:rPr>
              <a:t>nainte </a:t>
            </a:r>
            <a:r>
              <a:rPr lang="ro-RO" dirty="0" smtClean="0">
                <a:latin typeface="Arial" pitchFamily="34" charset="0"/>
                <a:cs typeface="Arial" pitchFamily="34" charset="0"/>
              </a:rPr>
              <a:t>de plecare eram foarte </a:t>
            </a:r>
            <a:r>
              <a:rPr lang="ro-RO" dirty="0" smtClean="0">
                <a:latin typeface="Arial" pitchFamily="34" charset="0"/>
                <a:cs typeface="Arial" pitchFamily="34" charset="0"/>
              </a:rPr>
              <a:t>nerăbdători să </a:t>
            </a:r>
            <a:r>
              <a:rPr lang="ro-RO" dirty="0" smtClean="0">
                <a:latin typeface="Arial" pitchFamily="34" charset="0"/>
                <a:cs typeface="Arial" pitchFamily="34" charset="0"/>
              </a:rPr>
              <a:t>ajungem </a:t>
            </a:r>
            <a:r>
              <a:rPr lang="ro-RO" dirty="0" smtClean="0">
                <a:latin typeface="Arial" pitchFamily="34" charset="0"/>
                <a:cs typeface="Arial" pitchFamily="34" charset="0"/>
              </a:rPr>
              <a:t>și să facem </a:t>
            </a:r>
            <a:r>
              <a:rPr lang="ro-RO" dirty="0" smtClean="0">
                <a:latin typeface="Arial" pitchFamily="34" charset="0"/>
                <a:cs typeface="Arial" pitchFamily="34" charset="0"/>
              </a:rPr>
              <a:t>sightseeing prin </a:t>
            </a:r>
            <a:r>
              <a:rPr lang="ro-RO" dirty="0" smtClean="0">
                <a:latin typeface="Arial" pitchFamily="34" charset="0"/>
                <a:cs typeface="Arial" pitchFamily="34" charset="0"/>
              </a:rPr>
              <a:t>orașe</a:t>
            </a:r>
            <a:r>
              <a:rPr lang="ro-RO" dirty="0" smtClean="0">
                <a:latin typeface="Arial" pitchFamily="34" charset="0"/>
                <a:cs typeface="Arial" pitchFamily="34" charset="0"/>
              </a:rPr>
              <a:t>. Prima data pe 9 octombrie am vizitat </a:t>
            </a:r>
            <a:r>
              <a:rPr lang="ro-RO" dirty="0" smtClean="0">
                <a:latin typeface="Arial" pitchFamily="34" charset="0"/>
                <a:cs typeface="Arial" pitchFamily="34" charset="0"/>
              </a:rPr>
              <a:t>nobilul și invicibilul oraș Porto. Acest oraș impunător este renumit prin centrul istoric care este înscris în ăatrimoniul Mondial UNESCO. Așezat pe malurile râului Duoro, Porto este unic prin podurile sale și prin emblematicul vin . Am avut parte de o plimbare cu vaporul pe acest râu,  unde am văzut clădirile majestoase așezate pe malurile acestuia. A </a:t>
            </a:r>
            <a:r>
              <a:rPr lang="ro-RO" dirty="0" smtClean="0">
                <a:latin typeface="Arial" pitchFamily="34" charset="0"/>
                <a:cs typeface="Arial" pitchFamily="34" charset="0"/>
              </a:rPr>
              <a:t>fost o experienta foarte frumoasa</a:t>
            </a:r>
            <a:r>
              <a:rPr lang="en-US" dirty="0" smtClean="0">
                <a:latin typeface="Arial" pitchFamily="34" charset="0"/>
                <a:cs typeface="Arial" pitchFamily="34" charset="0"/>
              </a:rPr>
              <a:t> </a:t>
            </a:r>
            <a:r>
              <a:rPr lang="en-US" dirty="0" err="1" smtClean="0">
                <a:latin typeface="Arial" pitchFamily="34" charset="0"/>
                <a:cs typeface="Arial" pitchFamily="34" charset="0"/>
              </a:rPr>
              <a:t>pe</a:t>
            </a:r>
            <a:r>
              <a:rPr lang="en-US" dirty="0" smtClean="0">
                <a:latin typeface="Arial" pitchFamily="34" charset="0"/>
                <a:cs typeface="Arial" pitchFamily="34" charset="0"/>
              </a:rPr>
              <a:t> care nu o </a:t>
            </a:r>
            <a:r>
              <a:rPr lang="en-US" dirty="0" err="1" smtClean="0">
                <a:latin typeface="Arial" pitchFamily="34" charset="0"/>
                <a:cs typeface="Arial" pitchFamily="34" charset="0"/>
              </a:rPr>
              <a:t>voi</a:t>
            </a:r>
            <a:r>
              <a:rPr lang="en-US" dirty="0" smtClean="0">
                <a:latin typeface="Arial" pitchFamily="34" charset="0"/>
                <a:cs typeface="Arial" pitchFamily="34" charset="0"/>
              </a:rPr>
              <a:t> </a:t>
            </a:r>
            <a:r>
              <a:rPr lang="en-US" dirty="0" err="1" smtClean="0">
                <a:latin typeface="Arial" pitchFamily="34" charset="0"/>
                <a:cs typeface="Arial" pitchFamily="34" charset="0"/>
              </a:rPr>
              <a:t>putea</a:t>
            </a:r>
            <a:r>
              <a:rPr lang="en-US" dirty="0" smtClean="0">
                <a:latin typeface="Arial" pitchFamily="34" charset="0"/>
                <a:cs typeface="Arial" pitchFamily="34" charset="0"/>
              </a:rPr>
              <a:t> </a:t>
            </a:r>
            <a:r>
              <a:rPr lang="en-US" dirty="0" err="1" smtClean="0">
                <a:latin typeface="Arial" pitchFamily="34" charset="0"/>
                <a:cs typeface="Arial" pitchFamily="34" charset="0"/>
              </a:rPr>
              <a:t>sa</a:t>
            </a:r>
            <a:r>
              <a:rPr lang="en-US" dirty="0" smtClean="0">
                <a:latin typeface="Arial" pitchFamily="34" charset="0"/>
                <a:cs typeface="Arial" pitchFamily="34" charset="0"/>
              </a:rPr>
              <a:t> o </a:t>
            </a:r>
            <a:r>
              <a:rPr lang="en-US" dirty="0" err="1" smtClean="0">
                <a:latin typeface="Arial" pitchFamily="34" charset="0"/>
                <a:cs typeface="Arial" pitchFamily="34" charset="0"/>
              </a:rPr>
              <a:t>uit</a:t>
            </a:r>
            <a:r>
              <a:rPr lang="en-US" dirty="0" smtClean="0">
                <a:latin typeface="Arial" pitchFamily="34" charset="0"/>
                <a:cs typeface="Arial" pitchFamily="34" charset="0"/>
              </a:rPr>
              <a:t> </a:t>
            </a:r>
            <a:r>
              <a:rPr lang="en-US" dirty="0" err="1" smtClean="0">
                <a:latin typeface="Arial" pitchFamily="34" charset="0"/>
                <a:cs typeface="Arial" pitchFamily="34" charset="0"/>
              </a:rPr>
              <a:t>vreodata</a:t>
            </a:r>
            <a:r>
              <a:rPr lang="ro-RO" dirty="0" smtClean="0">
                <a:latin typeface="Arial" pitchFamily="34" charset="0"/>
                <a:cs typeface="Arial" pitchFamily="34" charset="0"/>
              </a:rPr>
              <a:t>. </a:t>
            </a:r>
            <a:endParaRPr lang="en-US" dirty="0">
              <a:latin typeface="Arial" pitchFamily="34" charset="0"/>
              <a:cs typeface="Arial" pitchFamily="34" charset="0"/>
            </a:endParaRPr>
          </a:p>
        </p:txBody>
      </p:sp>
    </p:spTree>
    <p:extLst>
      <p:ext uri="{BB962C8B-B14F-4D97-AF65-F5344CB8AC3E}">
        <p14:creationId xmlns:p14="http://schemas.microsoft.com/office/powerpoint/2010/main" val="556237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523"/>
            <a:ext cx="9144000" cy="55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37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939"/>
            <a:ext cx="9144000" cy="55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6477000"/>
            <a:ext cx="1991251" cy="369332"/>
          </a:xfrm>
          <a:prstGeom prst="rect">
            <a:avLst/>
          </a:prstGeom>
          <a:noFill/>
        </p:spPr>
        <p:txBody>
          <a:bodyPr wrap="none" rtlCol="0">
            <a:spAutoFit/>
          </a:bodyPr>
          <a:lstStyle/>
          <a:p>
            <a:r>
              <a:rPr lang="en-US" dirty="0" err="1" smtClean="0"/>
              <a:t>Imagini</a:t>
            </a:r>
            <a:r>
              <a:rPr lang="en-US" dirty="0" smtClean="0"/>
              <a:t> din </a:t>
            </a:r>
            <a:r>
              <a:rPr lang="en-US" dirty="0" err="1" smtClean="0"/>
              <a:t>barca</a:t>
            </a:r>
            <a:endParaRPr lang="en-US" dirty="0"/>
          </a:p>
        </p:txBody>
      </p:sp>
    </p:spTree>
    <p:extLst>
      <p:ext uri="{BB962C8B-B14F-4D97-AF65-F5344CB8AC3E}">
        <p14:creationId xmlns:p14="http://schemas.microsoft.com/office/powerpoint/2010/main" val="274255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23"/>
            <a:ext cx="9144000" cy="555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12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 y="1306247"/>
            <a:ext cx="9130646" cy="555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752600"/>
            <a:ext cx="1990353" cy="369332"/>
          </a:xfrm>
          <a:prstGeom prst="rect">
            <a:avLst/>
          </a:prstGeom>
          <a:noFill/>
        </p:spPr>
        <p:txBody>
          <a:bodyPr wrap="none" rtlCol="0">
            <a:spAutoFit/>
          </a:bodyPr>
          <a:lstStyle/>
          <a:p>
            <a:r>
              <a:rPr lang="en-US" dirty="0" err="1" smtClean="0"/>
              <a:t>Imagini</a:t>
            </a:r>
            <a:r>
              <a:rPr lang="en-US" dirty="0" smtClean="0"/>
              <a:t> din Porto</a:t>
            </a:r>
            <a:endParaRPr lang="en-US" dirty="0"/>
          </a:p>
        </p:txBody>
      </p:sp>
    </p:spTree>
    <p:extLst>
      <p:ext uri="{BB962C8B-B14F-4D97-AF65-F5344CB8AC3E}">
        <p14:creationId xmlns:p14="http://schemas.microsoft.com/office/powerpoint/2010/main" val="325125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93"/>
            <a:ext cx="9144000" cy="558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933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3884"/>
            <a:ext cx="9144000" cy="554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42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6485"/>
            <a:ext cx="9144000" cy="564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589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 y="1273669"/>
            <a:ext cx="9149500" cy="558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47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95400"/>
            <a:ext cx="9134573" cy="556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79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752600"/>
            <a:ext cx="7543800" cy="1066800"/>
          </a:xfrm>
        </p:spPr>
        <p:txBody>
          <a:bodyPr/>
          <a:lstStyle/>
          <a:p>
            <a:r>
              <a:rPr lang="ro-RO" b="1" u="sng" dirty="0"/>
              <a:t>Î</a:t>
            </a:r>
            <a:r>
              <a:rPr lang="en-US" b="1" u="sng" dirty="0" err="1" smtClean="0"/>
              <a:t>ncanta</a:t>
            </a:r>
            <a:r>
              <a:rPr lang="ro-RO" b="1" u="sng" dirty="0"/>
              <a:t>ț</a:t>
            </a:r>
            <a:r>
              <a:rPr lang="en-US" b="1" u="sng" dirty="0" smtClean="0"/>
              <a:t>i </a:t>
            </a:r>
            <a:r>
              <a:rPr lang="en-US" b="1" u="sng" dirty="0" smtClean="0"/>
              <a:t>de </a:t>
            </a:r>
            <a:r>
              <a:rPr lang="en-US" b="1" u="sng" dirty="0" err="1" smtClean="0"/>
              <a:t>cuno</a:t>
            </a:r>
            <a:r>
              <a:rPr lang="ro-RO" b="1" u="sng" dirty="0" smtClean="0"/>
              <a:t>ș</a:t>
            </a:r>
            <a:r>
              <a:rPr lang="en-US" b="1" u="sng" dirty="0" smtClean="0"/>
              <a:t>tin</a:t>
            </a:r>
            <a:r>
              <a:rPr lang="ro-RO" b="1" u="sng" dirty="0" smtClean="0"/>
              <a:t>ț</a:t>
            </a:r>
            <a:r>
              <a:rPr lang="ro-RO" b="1" u="sng" dirty="0"/>
              <a:t>ă</a:t>
            </a:r>
            <a:r>
              <a:rPr lang="en-US" b="1" u="sng" dirty="0" smtClean="0"/>
              <a:t> </a:t>
            </a:r>
            <a:r>
              <a:rPr lang="en-US" b="1" u="sng" dirty="0" err="1" smtClean="0"/>
              <a:t>Portugalia</a:t>
            </a:r>
            <a:r>
              <a:rPr lang="en-US" b="1" u="sng" dirty="0" smtClean="0"/>
              <a:t>!</a:t>
            </a:r>
            <a:endParaRPr lang="en-US" b="1" u="sng" dirty="0"/>
          </a:p>
        </p:txBody>
      </p:sp>
      <p:sp>
        <p:nvSpPr>
          <p:cNvPr id="4" name="TextBox 3"/>
          <p:cNvSpPr txBox="1"/>
          <p:nvPr/>
        </p:nvSpPr>
        <p:spPr>
          <a:xfrm>
            <a:off x="838200" y="3200400"/>
            <a:ext cx="7696200" cy="2308324"/>
          </a:xfrm>
          <a:prstGeom prst="rect">
            <a:avLst/>
          </a:prstGeom>
          <a:noFill/>
        </p:spPr>
        <p:txBody>
          <a:bodyPr wrap="square" rtlCol="0">
            <a:spAutoFit/>
          </a:bodyPr>
          <a:lstStyle/>
          <a:p>
            <a:r>
              <a:rPr lang="en-US" dirty="0" smtClean="0"/>
              <a:t>          </a:t>
            </a:r>
            <a:r>
              <a:rPr lang="en-US" dirty="0" err="1" smtClean="0"/>
              <a:t>Pe</a:t>
            </a:r>
            <a:r>
              <a:rPr lang="en-US" dirty="0" smtClean="0"/>
              <a:t> data de 26 </a:t>
            </a:r>
            <a:r>
              <a:rPr lang="en-US" dirty="0" err="1" smtClean="0"/>
              <a:t>Septembrie</a:t>
            </a:r>
            <a:r>
              <a:rPr lang="en-US" dirty="0" smtClean="0"/>
              <a:t> am </a:t>
            </a:r>
            <a:r>
              <a:rPr lang="en-US" dirty="0" err="1" smtClean="0"/>
              <a:t>ajuns</a:t>
            </a:r>
            <a:r>
              <a:rPr lang="en-US" dirty="0" smtClean="0"/>
              <a:t> </a:t>
            </a:r>
            <a:r>
              <a:rPr lang="ro-RO" dirty="0" smtClean="0"/>
              <a:t>î</a:t>
            </a:r>
            <a:r>
              <a:rPr lang="en-US" dirty="0" smtClean="0"/>
              <a:t>n </a:t>
            </a:r>
            <a:r>
              <a:rPr lang="en-US" dirty="0" smtClean="0"/>
              <a:t>Campus </a:t>
            </a:r>
            <a:r>
              <a:rPr lang="en-US" dirty="0" err="1" smtClean="0"/>
              <a:t>unde</a:t>
            </a:r>
            <a:r>
              <a:rPr lang="en-US" dirty="0" smtClean="0"/>
              <a:t> am </a:t>
            </a:r>
            <a:r>
              <a:rPr lang="en-US" dirty="0" err="1" smtClean="0"/>
              <a:t>fost</a:t>
            </a:r>
            <a:r>
              <a:rPr lang="en-US" dirty="0" smtClean="0"/>
              <a:t> </a:t>
            </a:r>
            <a:r>
              <a:rPr lang="en-US" dirty="0" err="1" smtClean="0"/>
              <a:t>cazati</a:t>
            </a:r>
            <a:r>
              <a:rPr lang="en-US" dirty="0" smtClean="0"/>
              <a:t>,. </a:t>
            </a:r>
            <a:r>
              <a:rPr lang="en-US" dirty="0" err="1" smtClean="0"/>
              <a:t>Campusul</a:t>
            </a:r>
            <a:r>
              <a:rPr lang="en-US" dirty="0" smtClean="0"/>
              <a:t> </a:t>
            </a:r>
            <a:r>
              <a:rPr lang="en-US" dirty="0" err="1" smtClean="0"/>
              <a:t>avea</a:t>
            </a:r>
            <a:r>
              <a:rPr lang="en-US" dirty="0" smtClean="0"/>
              <a:t> </a:t>
            </a:r>
            <a:r>
              <a:rPr lang="en-US" dirty="0" err="1" smtClean="0"/>
              <a:t>foarte</a:t>
            </a:r>
            <a:r>
              <a:rPr lang="en-US" dirty="0" smtClean="0"/>
              <a:t> </a:t>
            </a:r>
            <a:r>
              <a:rPr lang="en-US" dirty="0" err="1" smtClean="0"/>
              <a:t>multe</a:t>
            </a:r>
            <a:r>
              <a:rPr lang="en-US" dirty="0" smtClean="0"/>
              <a:t> </a:t>
            </a:r>
            <a:r>
              <a:rPr lang="en-US" dirty="0" err="1" smtClean="0"/>
              <a:t>posibilitati</a:t>
            </a:r>
            <a:r>
              <a:rPr lang="en-US" dirty="0" smtClean="0"/>
              <a:t> de </a:t>
            </a:r>
            <a:r>
              <a:rPr lang="en-US" dirty="0" err="1" smtClean="0"/>
              <a:t>agrement</a:t>
            </a:r>
            <a:r>
              <a:rPr lang="en-US" dirty="0" smtClean="0"/>
              <a:t> cum </a:t>
            </a:r>
            <a:r>
              <a:rPr lang="en-US" dirty="0" err="1" smtClean="0"/>
              <a:t>ar</a:t>
            </a:r>
            <a:r>
              <a:rPr lang="en-US" dirty="0" smtClean="0"/>
              <a:t> fi: </a:t>
            </a:r>
          </a:p>
          <a:p>
            <a:pPr marL="285750" indent="-285750">
              <a:buFontTx/>
              <a:buChar char="-"/>
            </a:pPr>
            <a:r>
              <a:rPr lang="en-US" dirty="0" smtClean="0"/>
              <a:t>Mini Golf</a:t>
            </a:r>
          </a:p>
          <a:p>
            <a:pPr marL="285750" indent="-285750">
              <a:buFontTx/>
              <a:buChar char="-"/>
            </a:pPr>
            <a:r>
              <a:rPr lang="en-US" dirty="0" err="1" smtClean="0"/>
              <a:t>Sala</a:t>
            </a:r>
            <a:r>
              <a:rPr lang="en-US" dirty="0" smtClean="0"/>
              <a:t> de Sport </a:t>
            </a:r>
            <a:r>
              <a:rPr lang="en-US" dirty="0" err="1" smtClean="0"/>
              <a:t>afara</a:t>
            </a:r>
            <a:endParaRPr lang="en-US" dirty="0" smtClean="0"/>
          </a:p>
          <a:p>
            <a:pPr marL="285750" indent="-285750">
              <a:buFontTx/>
              <a:buChar char="-"/>
            </a:pPr>
            <a:r>
              <a:rPr lang="en-US" dirty="0" smtClean="0"/>
              <a:t>BBQ</a:t>
            </a:r>
          </a:p>
          <a:p>
            <a:pPr marL="285750" indent="-285750">
              <a:buFontTx/>
              <a:buChar char="-"/>
            </a:pPr>
            <a:r>
              <a:rPr lang="en-US" dirty="0" smtClean="0"/>
              <a:t>Ping Pong</a:t>
            </a:r>
          </a:p>
          <a:p>
            <a:pPr marL="285750" indent="-285750">
              <a:buFontTx/>
              <a:buChar char="-"/>
            </a:pPr>
            <a:r>
              <a:rPr lang="en-US" dirty="0" err="1" smtClean="0"/>
              <a:t>Teren</a:t>
            </a:r>
            <a:r>
              <a:rPr lang="en-US" dirty="0" smtClean="0"/>
              <a:t> de </a:t>
            </a:r>
            <a:r>
              <a:rPr lang="en-US" dirty="0" err="1" smtClean="0"/>
              <a:t>Fotball</a:t>
            </a:r>
            <a:r>
              <a:rPr lang="en-US" dirty="0" smtClean="0"/>
              <a:t> </a:t>
            </a:r>
          </a:p>
          <a:p>
            <a:pPr marL="285750" indent="-285750">
              <a:buFontTx/>
              <a:buChar char="-"/>
            </a:pPr>
            <a:r>
              <a:rPr lang="en-US" dirty="0" smtClean="0"/>
              <a:t>Etc. </a:t>
            </a:r>
            <a:endParaRPr lang="en-US" dirty="0"/>
          </a:p>
        </p:txBody>
      </p:sp>
      <p:pic>
        <p:nvPicPr>
          <p:cNvPr id="5" name="Picture 4"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Tree>
    <p:extLst>
      <p:ext uri="{BB962C8B-B14F-4D97-AF65-F5344CB8AC3E}">
        <p14:creationId xmlns:p14="http://schemas.microsoft.com/office/powerpoint/2010/main" val="2379115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3065"/>
            <a:ext cx="9144000" cy="553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752600"/>
            <a:ext cx="1487010" cy="369332"/>
          </a:xfrm>
          <a:prstGeom prst="rect">
            <a:avLst/>
          </a:prstGeom>
          <a:noFill/>
        </p:spPr>
        <p:txBody>
          <a:bodyPr wrap="none" rtlCol="0">
            <a:spAutoFit/>
          </a:bodyPr>
          <a:lstStyle/>
          <a:p>
            <a:r>
              <a:rPr lang="en-US" dirty="0" err="1" smtClean="0"/>
              <a:t>Orasul</a:t>
            </a:r>
            <a:r>
              <a:rPr lang="en-US" dirty="0" smtClean="0"/>
              <a:t> Porto</a:t>
            </a:r>
            <a:endParaRPr lang="en-US" dirty="0"/>
          </a:p>
        </p:txBody>
      </p:sp>
    </p:spTree>
    <p:extLst>
      <p:ext uri="{BB962C8B-B14F-4D97-AF65-F5344CB8AC3E}">
        <p14:creationId xmlns:p14="http://schemas.microsoft.com/office/powerpoint/2010/main" val="154438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1817"/>
            <a:ext cx="9144000" cy="555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7040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 y="1281415"/>
            <a:ext cx="9130646" cy="557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1828800"/>
            <a:ext cx="2196435" cy="369332"/>
          </a:xfrm>
          <a:prstGeom prst="rect">
            <a:avLst/>
          </a:prstGeom>
          <a:noFill/>
        </p:spPr>
        <p:txBody>
          <a:bodyPr wrap="none" rtlCol="0">
            <a:spAutoFit/>
          </a:bodyPr>
          <a:lstStyle/>
          <a:p>
            <a:r>
              <a:rPr lang="en-US" dirty="0" err="1" smtClean="0"/>
              <a:t>Castelul</a:t>
            </a:r>
            <a:r>
              <a:rPr lang="en-US" dirty="0" smtClean="0"/>
              <a:t> </a:t>
            </a:r>
            <a:r>
              <a:rPr lang="en-US" dirty="0" err="1" smtClean="0"/>
              <a:t>Guimaraes</a:t>
            </a:r>
            <a:endParaRPr lang="en-US" dirty="0"/>
          </a:p>
        </p:txBody>
      </p:sp>
    </p:spTree>
    <p:extLst>
      <p:ext uri="{BB962C8B-B14F-4D97-AF65-F5344CB8AC3E}">
        <p14:creationId xmlns:p14="http://schemas.microsoft.com/office/powerpoint/2010/main" val="3027671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9201"/>
            <a:ext cx="4191000" cy="55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856" y="1247809"/>
            <a:ext cx="4945144" cy="561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51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8" y="1298867"/>
            <a:ext cx="9131432" cy="555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36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9852"/>
            <a:ext cx="9143999" cy="556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010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6283"/>
            <a:ext cx="9144000" cy="557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496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143000"/>
            <a:ext cx="7543800" cy="914400"/>
          </a:xfrm>
        </p:spPr>
        <p:txBody>
          <a:bodyPr/>
          <a:lstStyle/>
          <a:p>
            <a:r>
              <a:rPr lang="en-US" dirty="0" err="1" smtClean="0"/>
              <a:t>Orele</a:t>
            </a:r>
            <a:r>
              <a:rPr lang="en-US" dirty="0" smtClean="0"/>
              <a:t> de </a:t>
            </a:r>
            <a:r>
              <a:rPr lang="en-US" dirty="0" err="1" smtClean="0"/>
              <a:t>Portughez</a:t>
            </a:r>
            <a:r>
              <a:rPr lang="ro-RO" dirty="0" smtClean="0"/>
              <a:t>ă</a:t>
            </a:r>
            <a:endParaRPr lang="en-US" dirty="0"/>
          </a:p>
        </p:txBody>
      </p:sp>
      <p:sp>
        <p:nvSpPr>
          <p:cNvPr id="4" name="TextBox 3"/>
          <p:cNvSpPr txBox="1"/>
          <p:nvPr/>
        </p:nvSpPr>
        <p:spPr>
          <a:xfrm>
            <a:off x="685800" y="2894469"/>
            <a:ext cx="7620000" cy="1200329"/>
          </a:xfrm>
          <a:prstGeom prst="rect">
            <a:avLst/>
          </a:prstGeom>
          <a:noFill/>
        </p:spPr>
        <p:txBody>
          <a:bodyPr wrap="square" rtlCol="0">
            <a:spAutoFit/>
          </a:bodyPr>
          <a:lstStyle/>
          <a:p>
            <a:pPr algn="just"/>
            <a:r>
              <a:rPr lang="ro-RO" dirty="0">
                <a:latin typeface="Arial" pitchFamily="34" charset="0"/>
                <a:cs typeface="Arial" pitchFamily="34" charset="0"/>
              </a:rPr>
              <a:t>Î</a:t>
            </a:r>
            <a:r>
              <a:rPr lang="en-US" dirty="0" smtClean="0">
                <a:latin typeface="Arial" pitchFamily="34" charset="0"/>
                <a:cs typeface="Arial" pitchFamily="34" charset="0"/>
              </a:rPr>
              <a:t>n </a:t>
            </a:r>
            <a:r>
              <a:rPr lang="en-US" dirty="0" err="1" smtClean="0">
                <a:latin typeface="Arial" pitchFamily="34" charset="0"/>
                <a:cs typeface="Arial" pitchFamily="34" charset="0"/>
              </a:rPr>
              <a:t>fiecare</a:t>
            </a:r>
            <a:r>
              <a:rPr lang="en-US" dirty="0" smtClean="0">
                <a:latin typeface="Arial" pitchFamily="34" charset="0"/>
                <a:cs typeface="Arial" pitchFamily="34" charset="0"/>
              </a:rPr>
              <a:t> </a:t>
            </a:r>
            <a:r>
              <a:rPr lang="en-US" dirty="0" err="1" smtClean="0">
                <a:latin typeface="Arial" pitchFamily="34" charset="0"/>
                <a:cs typeface="Arial" pitchFamily="34" charset="0"/>
              </a:rPr>
              <a:t>zi</a:t>
            </a:r>
            <a:r>
              <a:rPr lang="en-US" dirty="0">
                <a:latin typeface="Arial" pitchFamily="34" charset="0"/>
                <a:cs typeface="Arial" pitchFamily="34" charset="0"/>
              </a:rPr>
              <a:t> </a:t>
            </a:r>
            <a:r>
              <a:rPr lang="en-US" dirty="0" smtClean="0">
                <a:latin typeface="Arial" pitchFamily="34" charset="0"/>
                <a:cs typeface="Arial" pitchFamily="34" charset="0"/>
              </a:rPr>
              <a:t>except</a:t>
            </a:r>
            <a:r>
              <a:rPr lang="ro-RO" dirty="0" smtClean="0">
                <a:latin typeface="Arial" pitchFamily="34" charset="0"/>
                <a:cs typeface="Arial" pitchFamily="34" charset="0"/>
              </a:rPr>
              <a:t>â</a:t>
            </a:r>
            <a:r>
              <a:rPr lang="en-US" dirty="0" err="1" smtClean="0">
                <a:latin typeface="Arial" pitchFamily="34" charset="0"/>
                <a:cs typeface="Arial" pitchFamily="34" charset="0"/>
              </a:rPr>
              <a:t>nd</a:t>
            </a:r>
            <a:r>
              <a:rPr lang="en-US" dirty="0" smtClean="0">
                <a:latin typeface="Arial" pitchFamily="34" charset="0"/>
                <a:cs typeface="Arial" pitchFamily="34" charset="0"/>
              </a:rPr>
              <a:t> </a:t>
            </a:r>
            <a:r>
              <a:rPr lang="en-US" dirty="0" err="1" smtClean="0">
                <a:latin typeface="Arial" pitchFamily="34" charset="0"/>
                <a:cs typeface="Arial" pitchFamily="34" charset="0"/>
              </a:rPr>
              <a:t>samb</a:t>
            </a:r>
            <a:r>
              <a:rPr lang="ro-RO" dirty="0" smtClean="0">
                <a:latin typeface="Arial" pitchFamily="34" charset="0"/>
                <a:cs typeface="Arial" pitchFamily="34" charset="0"/>
              </a:rPr>
              <a:t>ă</a:t>
            </a:r>
            <a:r>
              <a:rPr lang="en-US" dirty="0" smtClean="0">
                <a:latin typeface="Arial" pitchFamily="34" charset="0"/>
                <a:cs typeface="Arial" pitchFamily="34" charset="0"/>
              </a:rPr>
              <a:t>ta </a:t>
            </a:r>
            <a:r>
              <a:rPr lang="en-US" dirty="0" err="1" smtClean="0">
                <a:latin typeface="Arial" pitchFamily="34" charset="0"/>
                <a:cs typeface="Arial" pitchFamily="34" charset="0"/>
              </a:rPr>
              <a:t>si</a:t>
            </a:r>
            <a:r>
              <a:rPr lang="en-US" dirty="0" smtClean="0">
                <a:latin typeface="Arial" pitchFamily="34" charset="0"/>
                <a:cs typeface="Arial" pitchFamily="34" charset="0"/>
              </a:rPr>
              <a:t> </a:t>
            </a:r>
            <a:r>
              <a:rPr lang="en-US" dirty="0" err="1" smtClean="0">
                <a:latin typeface="Arial" pitchFamily="34" charset="0"/>
                <a:cs typeface="Arial" pitchFamily="34" charset="0"/>
              </a:rPr>
              <a:t>duminica</a:t>
            </a:r>
            <a:r>
              <a:rPr lang="en-US" dirty="0" smtClean="0">
                <a:latin typeface="Arial" pitchFamily="34" charset="0"/>
                <a:cs typeface="Arial" pitchFamily="34" charset="0"/>
              </a:rPr>
              <a:t>, am </a:t>
            </a:r>
            <a:r>
              <a:rPr lang="en-US" dirty="0" err="1" smtClean="0">
                <a:latin typeface="Arial" pitchFamily="34" charset="0"/>
                <a:cs typeface="Arial" pitchFamily="34" charset="0"/>
              </a:rPr>
              <a:t>avut</a:t>
            </a:r>
            <a:r>
              <a:rPr lang="en-US" dirty="0" smtClean="0">
                <a:latin typeface="Arial" pitchFamily="34" charset="0"/>
                <a:cs typeface="Arial" pitchFamily="34" charset="0"/>
              </a:rPr>
              <a:t> </a:t>
            </a:r>
            <a:r>
              <a:rPr lang="en-US" dirty="0" smtClean="0">
                <a:latin typeface="Arial" pitchFamily="34" charset="0"/>
                <a:cs typeface="Arial" pitchFamily="34" charset="0"/>
              </a:rPr>
              <a:t>c</a:t>
            </a:r>
            <a:r>
              <a:rPr lang="ro-RO" dirty="0" smtClean="0">
                <a:latin typeface="Arial" pitchFamily="34" charset="0"/>
                <a:cs typeface="Arial" pitchFamily="34" charset="0"/>
              </a:rPr>
              <a:t>â </a:t>
            </a:r>
            <a:r>
              <a:rPr lang="en-US" dirty="0" err="1" smtClean="0">
                <a:latin typeface="Arial" pitchFamily="34" charset="0"/>
                <a:cs typeface="Arial" pitchFamily="34" charset="0"/>
              </a:rPr>
              <a:t>te</a:t>
            </a:r>
            <a:r>
              <a:rPr lang="en-US" dirty="0" smtClean="0">
                <a:latin typeface="Arial" pitchFamily="34" charset="0"/>
                <a:cs typeface="Arial" pitchFamily="34" charset="0"/>
              </a:rPr>
              <a:t> </a:t>
            </a:r>
            <a:r>
              <a:rPr lang="en-US" dirty="0" smtClean="0">
                <a:latin typeface="Arial" pitchFamily="34" charset="0"/>
                <a:cs typeface="Arial" pitchFamily="34" charset="0"/>
              </a:rPr>
              <a:t>o </a:t>
            </a:r>
            <a:r>
              <a:rPr lang="en-US" dirty="0" err="1" smtClean="0">
                <a:latin typeface="Arial" pitchFamily="34" charset="0"/>
                <a:cs typeface="Arial" pitchFamily="34" charset="0"/>
              </a:rPr>
              <a:t>ora</a:t>
            </a:r>
            <a:r>
              <a:rPr lang="en-US" dirty="0" smtClean="0">
                <a:latin typeface="Arial" pitchFamily="34" charset="0"/>
                <a:cs typeface="Arial" pitchFamily="34" charset="0"/>
              </a:rPr>
              <a:t> de </a:t>
            </a:r>
            <a:r>
              <a:rPr lang="en-US" dirty="0" err="1" smtClean="0">
                <a:latin typeface="Arial" pitchFamily="34" charset="0"/>
                <a:cs typeface="Arial" pitchFamily="34" charset="0"/>
              </a:rPr>
              <a:t>portughez</a:t>
            </a:r>
            <a:r>
              <a:rPr lang="ro-RO" dirty="0" smtClean="0">
                <a:latin typeface="Arial" pitchFamily="34" charset="0"/>
                <a:cs typeface="Arial" pitchFamily="34" charset="0"/>
              </a:rPr>
              <a:t>ă, mentor fiind doamna </a:t>
            </a:r>
            <a:r>
              <a:rPr lang="en-US" dirty="0" smtClean="0">
                <a:latin typeface="Arial" pitchFamily="34" charset="0"/>
                <a:cs typeface="Arial" pitchFamily="34" charset="0"/>
              </a:rPr>
              <a:t>  </a:t>
            </a:r>
            <a:r>
              <a:rPr lang="en-US" dirty="0" err="1" smtClean="0">
                <a:latin typeface="Arial" pitchFamily="34" charset="0"/>
                <a:cs typeface="Arial" pitchFamily="34" charset="0"/>
              </a:rPr>
              <a:t>profesoar</a:t>
            </a:r>
            <a:r>
              <a:rPr lang="ro-RO" dirty="0" smtClean="0">
                <a:latin typeface="Arial" pitchFamily="34" charset="0"/>
                <a:cs typeface="Arial" pitchFamily="34" charset="0"/>
              </a:rPr>
              <a:t>ă</a:t>
            </a:r>
            <a:r>
              <a:rPr lang="en-US" dirty="0" smtClean="0">
                <a:latin typeface="Arial" pitchFamily="34" charset="0"/>
                <a:cs typeface="Arial" pitchFamily="34" charset="0"/>
              </a:rPr>
              <a:t> Mariana</a:t>
            </a:r>
            <a:r>
              <a:rPr lang="ro-RO" dirty="0" smtClean="0">
                <a:latin typeface="Arial" pitchFamily="34" charset="0"/>
                <a:cs typeface="Arial" pitchFamily="34" charset="0"/>
              </a:rPr>
              <a:t> Lorenzo. Am învățat multe lucruri despre cultura, istoria și obiceiurile poporului portughez. </a:t>
            </a:r>
            <a:endParaRPr lang="en-US" dirty="0">
              <a:latin typeface="Arial" pitchFamily="34" charset="0"/>
              <a:cs typeface="Arial" pitchFamily="34" charset="0"/>
            </a:endParaRPr>
          </a:p>
        </p:txBody>
      </p:sp>
      <p:pic>
        <p:nvPicPr>
          <p:cNvPr id="7" name="Picture 6"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Tree>
    <p:extLst>
      <p:ext uri="{BB962C8B-B14F-4D97-AF65-F5344CB8AC3E}">
        <p14:creationId xmlns:p14="http://schemas.microsoft.com/office/powerpoint/2010/main" val="1762103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1026" name="Picture 2" descr="May be an image of in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4292601" cy="321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601" y="1295400"/>
            <a:ext cx="4851399" cy="3257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0109" y="5334000"/>
            <a:ext cx="4945585" cy="369332"/>
          </a:xfrm>
          <a:prstGeom prst="rect">
            <a:avLst/>
          </a:prstGeom>
          <a:noFill/>
        </p:spPr>
        <p:txBody>
          <a:bodyPr wrap="none" rtlCol="0">
            <a:spAutoFit/>
          </a:bodyPr>
          <a:lstStyle/>
          <a:p>
            <a:r>
              <a:rPr lang="en-US" dirty="0" err="1" smtClean="0"/>
              <a:t>Imagini</a:t>
            </a:r>
            <a:r>
              <a:rPr lang="en-US" dirty="0" smtClean="0"/>
              <a:t> cu </a:t>
            </a:r>
            <a:r>
              <a:rPr lang="en-US" dirty="0" err="1" smtClean="0"/>
              <a:t>participan</a:t>
            </a:r>
            <a:r>
              <a:rPr lang="ro-RO" dirty="0"/>
              <a:t>ț</a:t>
            </a:r>
            <a:r>
              <a:rPr lang="en-US" dirty="0" smtClean="0"/>
              <a:t>i</a:t>
            </a:r>
            <a:r>
              <a:rPr lang="ro-RO" dirty="0" smtClean="0"/>
              <a:t> la stagiul de practică</a:t>
            </a:r>
            <a:r>
              <a:rPr lang="en-US" dirty="0" smtClean="0"/>
              <a:t> </a:t>
            </a:r>
            <a:r>
              <a:rPr lang="en-US" dirty="0" smtClean="0">
                <a:sym typeface="Wingdings" pitchFamily="2" charset="2"/>
              </a:rPr>
              <a:t></a:t>
            </a:r>
            <a:endParaRPr lang="en-US" dirty="0"/>
          </a:p>
        </p:txBody>
      </p:sp>
    </p:spTree>
    <p:extLst>
      <p:ext uri="{BB962C8B-B14F-4D97-AF65-F5344CB8AC3E}">
        <p14:creationId xmlns:p14="http://schemas.microsoft.com/office/powerpoint/2010/main" val="191484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9801" y="647700"/>
            <a:ext cx="6096000" cy="3657599"/>
          </a:xfrm>
        </p:spPr>
        <p:txBody>
          <a:bodyPr/>
          <a:lstStyle/>
          <a:p>
            <a:endParaRPr lang="en-US" dirty="0"/>
          </a:p>
        </p:txBody>
      </p:sp>
      <p:sp>
        <p:nvSpPr>
          <p:cNvPr id="3" name="Title 2"/>
          <p:cNvSpPr>
            <a:spLocks noGrp="1"/>
          </p:cNvSpPr>
          <p:nvPr>
            <p:ph type="title"/>
          </p:nvPr>
        </p:nvSpPr>
        <p:spPr>
          <a:xfrm>
            <a:off x="800100" y="4876800"/>
            <a:ext cx="7543800" cy="914400"/>
          </a:xfrm>
        </p:spPr>
        <p:txBody>
          <a:bodyPr/>
          <a:lstStyle/>
          <a:p>
            <a:endParaRPr lang="en-US" dirty="0"/>
          </a:p>
        </p:txBody>
      </p:sp>
      <p:pic>
        <p:nvPicPr>
          <p:cNvPr id="2050" name="Picture 2" descr="May be an image of ind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79586"/>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tet erasmus"/>
          <p:cNvPicPr/>
          <p:nvPr/>
        </p:nvPicPr>
        <p:blipFill>
          <a:blip r:embed="rId3">
            <a:extLst>
              <a:ext uri="{28A0092B-C50C-407E-A947-70E740481C1C}">
                <a14:useLocalDpi xmlns:a14="http://schemas.microsoft.com/office/drawing/2010/main" val="0"/>
              </a:ext>
            </a:extLst>
          </a:blip>
          <a:srcRect/>
          <a:stretch>
            <a:fillRect/>
          </a:stretch>
        </p:blipFill>
        <p:spPr bwMode="auto">
          <a:xfrm>
            <a:off x="0" y="2931"/>
            <a:ext cx="9144000" cy="1295400"/>
          </a:xfrm>
          <a:prstGeom prst="rect">
            <a:avLst/>
          </a:prstGeom>
          <a:noFill/>
          <a:ln>
            <a:noFill/>
          </a:ln>
        </p:spPr>
      </p:pic>
      <p:pic>
        <p:nvPicPr>
          <p:cNvPr id="2052" name="Picture 4" descr="May be an image of one or more people, people sitting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1" y="1290711"/>
            <a:ext cx="4732019" cy="330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3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600200"/>
            <a:ext cx="8458200" cy="1295400"/>
          </a:xfrm>
        </p:spPr>
        <p:txBody>
          <a:bodyPr/>
          <a:lstStyle/>
          <a:p>
            <a:r>
              <a:rPr lang="en-US" b="1" u="sng" dirty="0" err="1" smtClean="0"/>
              <a:t>Desf</a:t>
            </a:r>
            <a:r>
              <a:rPr lang="ro-RO" b="1" u="sng" dirty="0" smtClean="0"/>
              <a:t>ă</a:t>
            </a:r>
            <a:r>
              <a:rPr lang="ro-RO" b="1" u="sng" dirty="0"/>
              <a:t>ș</a:t>
            </a:r>
            <a:r>
              <a:rPr lang="en-US" b="1" u="sng" dirty="0" err="1" smtClean="0"/>
              <a:t>urarea</a:t>
            </a:r>
            <a:r>
              <a:rPr lang="en-US" b="1" u="sng" dirty="0" smtClean="0"/>
              <a:t> </a:t>
            </a:r>
            <a:r>
              <a:rPr lang="en-US" b="1" u="sng" dirty="0" err="1" smtClean="0"/>
              <a:t>Primei</a:t>
            </a:r>
            <a:r>
              <a:rPr lang="en-US" b="1" u="sng" dirty="0" smtClean="0"/>
              <a:t> </a:t>
            </a:r>
            <a:r>
              <a:rPr lang="en-US" b="1" u="sng" dirty="0" smtClean="0"/>
              <a:t>S</a:t>
            </a:r>
            <a:r>
              <a:rPr lang="ro-RO" b="1" u="sng" dirty="0" smtClean="0"/>
              <a:t>ă</a:t>
            </a:r>
            <a:r>
              <a:rPr lang="en-US" b="1" u="sng" dirty="0" err="1" smtClean="0"/>
              <a:t>pt</a:t>
            </a:r>
            <a:r>
              <a:rPr lang="ro-RO" b="1" u="sng" dirty="0" smtClean="0"/>
              <a:t>ă</a:t>
            </a:r>
            <a:r>
              <a:rPr lang="en-US" b="1" u="sng" dirty="0" smtClean="0"/>
              <a:t>m</a:t>
            </a:r>
            <a:r>
              <a:rPr lang="ro-RO" b="1" u="sng" dirty="0" smtClean="0"/>
              <a:t>â</a:t>
            </a:r>
            <a:r>
              <a:rPr lang="en-US" b="1" u="sng" dirty="0" err="1" smtClean="0"/>
              <a:t>ni</a:t>
            </a:r>
            <a:endParaRPr lang="en-US" b="1" u="sng"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8" name="TextBox 7"/>
          <p:cNvSpPr txBox="1"/>
          <p:nvPr/>
        </p:nvSpPr>
        <p:spPr>
          <a:xfrm>
            <a:off x="762001" y="3429000"/>
            <a:ext cx="7315200" cy="2554545"/>
          </a:xfrm>
          <a:prstGeom prst="rect">
            <a:avLst/>
          </a:prstGeom>
          <a:noFill/>
        </p:spPr>
        <p:txBody>
          <a:bodyPr wrap="square" rtlCol="0">
            <a:spAutoFit/>
          </a:bodyPr>
          <a:lstStyle/>
          <a:p>
            <a:pPr algn="just"/>
            <a:r>
              <a:rPr lang="en-US" sz="2000" dirty="0" err="1" smtClean="0">
                <a:latin typeface="Arial" pitchFamily="34" charset="0"/>
                <a:cs typeface="Arial" pitchFamily="34" charset="0"/>
              </a:rPr>
              <a:t>Luni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a:t>
            </a:r>
            <a:r>
              <a:rPr lang="en-US" sz="2000" dirty="0" smtClean="0">
                <a:latin typeface="Arial" pitchFamily="34" charset="0"/>
                <a:cs typeface="Arial" pitchFamily="34" charset="0"/>
              </a:rPr>
              <a:t> data de 27 </a:t>
            </a:r>
            <a:r>
              <a:rPr lang="en-US" sz="2000" dirty="0" err="1" smtClean="0">
                <a:latin typeface="Arial" pitchFamily="34" charset="0"/>
                <a:cs typeface="Arial" pitchFamily="34" charset="0"/>
              </a:rPr>
              <a:t>Septembrie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toata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lumea</a:t>
            </a:r>
            <a:r>
              <a:rPr lang="en-US" sz="2000" dirty="0" smtClean="0">
                <a:latin typeface="Arial" pitchFamily="34" charset="0"/>
                <a:cs typeface="Arial" pitchFamily="34" charset="0"/>
              </a:rPr>
              <a:t> a </a:t>
            </a:r>
            <a:r>
              <a:rPr lang="en-US" sz="2000" dirty="0" err="1" smtClean="0">
                <a:latin typeface="Arial" pitchFamily="34" charset="0"/>
                <a:cs typeface="Arial" pitchFamily="34" charset="0"/>
              </a:rPr>
              <a:t>facut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cunostinta</a:t>
            </a:r>
            <a:r>
              <a:rPr lang="en-US" sz="2000" dirty="0" smtClean="0">
                <a:latin typeface="Arial" pitchFamily="34" charset="0"/>
                <a:cs typeface="Arial" pitchFamily="34" charset="0"/>
              </a:rPr>
              <a:t> cu </a:t>
            </a:r>
            <a:r>
              <a:rPr lang="en-US" sz="2000" dirty="0" err="1" smtClean="0">
                <a:latin typeface="Arial" pitchFamily="34" charset="0"/>
                <a:cs typeface="Arial" pitchFamily="34" charset="0"/>
              </a:rPr>
              <a:t>tutorele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a:t>
            </a:r>
            <a:r>
              <a:rPr lang="en-US" sz="2000" dirty="0" smtClean="0">
                <a:latin typeface="Arial" pitchFamily="34" charset="0"/>
                <a:cs typeface="Arial" pitchFamily="34" charset="0"/>
              </a:rPr>
              <a:t> care </a:t>
            </a:r>
            <a:r>
              <a:rPr lang="en-US" sz="2000" dirty="0" err="1" smtClean="0">
                <a:latin typeface="Arial" pitchFamily="34" charset="0"/>
                <a:cs typeface="Arial" pitchFamily="34" charset="0"/>
              </a:rPr>
              <a:t>il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va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avea</a:t>
            </a:r>
            <a:r>
              <a:rPr lang="en-US" sz="2000" dirty="0">
                <a:latin typeface="Arial" pitchFamily="34" charset="0"/>
                <a:cs typeface="Arial" pitchFamily="34" charset="0"/>
              </a:rPr>
              <a:t> </a:t>
            </a:r>
            <a:r>
              <a:rPr lang="en-US" sz="2000" dirty="0" smtClean="0">
                <a:latin typeface="Arial" pitchFamily="34" charset="0"/>
                <a:cs typeface="Arial" pitchFamily="34" charset="0"/>
              </a:rPr>
              <a:t>(Jorge Campos </a:t>
            </a:r>
            <a:r>
              <a:rPr lang="en-US" sz="2000" dirty="0" err="1" smtClean="0">
                <a:latin typeface="Arial" pitchFamily="34" charset="0"/>
                <a:cs typeface="Arial" pitchFamily="34" charset="0"/>
              </a:rPr>
              <a:t>si</a:t>
            </a:r>
            <a:r>
              <a:rPr lang="ro-RO" sz="2000" dirty="0" smtClean="0">
                <a:latin typeface="Arial" pitchFamily="34" charset="0"/>
                <a:cs typeface="Arial" pitchFamily="34" charset="0"/>
              </a:rPr>
              <a:t> Jorge Carneiro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Tutorele</a:t>
            </a:r>
            <a:r>
              <a:rPr lang="en-US" sz="2000" dirty="0" smtClean="0">
                <a:latin typeface="Arial" pitchFamily="34" charset="0"/>
                <a:cs typeface="Arial" pitchFamily="34" charset="0"/>
              </a:rPr>
              <a:t> ne-a </a:t>
            </a:r>
            <a:r>
              <a:rPr lang="en-US" sz="2000" dirty="0" err="1" smtClean="0">
                <a:latin typeface="Arial" pitchFamily="34" charset="0"/>
                <a:cs typeface="Arial" pitchFamily="34" charset="0"/>
              </a:rPr>
              <a:t>prezentat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organiza</a:t>
            </a:r>
            <a:r>
              <a:rPr lang="ro-RO" sz="2000" dirty="0" smtClean="0">
                <a:latin typeface="Arial" pitchFamily="34" charset="0"/>
                <a:cs typeface="Arial" pitchFamily="34" charset="0"/>
              </a:rPr>
              <a:t>ț</a:t>
            </a:r>
            <a:r>
              <a:rPr lang="en-US" sz="2000" dirty="0" err="1" smtClean="0">
                <a:latin typeface="Arial" pitchFamily="34" charset="0"/>
                <a:cs typeface="Arial" pitchFamily="34" charset="0"/>
              </a:rPr>
              <a:t>ia</a:t>
            </a:r>
            <a:r>
              <a:rPr lang="en-US" sz="2000" dirty="0" smtClean="0">
                <a:latin typeface="Arial" pitchFamily="34" charset="0"/>
                <a:cs typeface="Arial" pitchFamily="34" charset="0"/>
              </a:rPr>
              <a:t> </a:t>
            </a:r>
            <a:r>
              <a:rPr lang="en-US" sz="2000" dirty="0" smtClean="0">
                <a:latin typeface="Arial" pitchFamily="34" charset="0"/>
                <a:cs typeface="Arial" pitchFamily="34" charset="0"/>
              </a:rPr>
              <a:t>de </a:t>
            </a:r>
            <a:r>
              <a:rPr lang="en-US" sz="2000" dirty="0" err="1" smtClean="0">
                <a:latin typeface="Arial" pitchFamily="34" charset="0"/>
                <a:cs typeface="Arial" pitchFamily="34" charset="0"/>
              </a:rPr>
              <a:t>primire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baza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tehnico</a:t>
            </a:r>
            <a:r>
              <a:rPr lang="en-US" sz="2000" dirty="0" smtClean="0">
                <a:latin typeface="Arial" pitchFamily="34" charset="0"/>
                <a:cs typeface="Arial" pitchFamily="34" charset="0"/>
              </a:rPr>
              <a:t>-material</a:t>
            </a:r>
            <a:r>
              <a:rPr lang="ro-RO" sz="2000" dirty="0" smtClean="0">
                <a:latin typeface="Arial" pitchFamily="34" charset="0"/>
                <a:cs typeface="Arial" pitchFamily="34" charset="0"/>
              </a:rPr>
              <a:t>ă</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mediul</a:t>
            </a:r>
            <a:r>
              <a:rPr lang="en-US" sz="2000" dirty="0" smtClean="0">
                <a:latin typeface="Arial" pitchFamily="34" charset="0"/>
                <a:cs typeface="Arial" pitchFamily="34" charset="0"/>
              </a:rPr>
              <a:t> informational, </a:t>
            </a:r>
            <a:r>
              <a:rPr lang="en-US" sz="2000" dirty="0" err="1" smtClean="0">
                <a:latin typeface="Arial" pitchFamily="34" charset="0"/>
                <a:cs typeface="Arial" pitchFamily="34" charset="0"/>
              </a:rPr>
              <a:t>conduita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normele</a:t>
            </a:r>
            <a:r>
              <a:rPr lang="en-US" sz="2000" dirty="0" smtClean="0">
                <a:latin typeface="Arial" pitchFamily="34" charset="0"/>
                <a:cs typeface="Arial" pitchFamily="34" charset="0"/>
              </a:rPr>
              <a:t> de </a:t>
            </a:r>
            <a:r>
              <a:rPr lang="en-US" sz="2000" dirty="0" err="1" smtClean="0">
                <a:latin typeface="Arial" pitchFamily="34" charset="0"/>
                <a:cs typeface="Arial" pitchFamily="34" charset="0"/>
              </a:rPr>
              <a:t>securitate</a:t>
            </a:r>
            <a:r>
              <a:rPr lang="en-US" sz="2000" dirty="0" smtClean="0">
                <a:latin typeface="Arial" pitchFamily="34" charset="0"/>
                <a:cs typeface="Arial" pitchFamily="34" charset="0"/>
              </a:rPr>
              <a:t>. </a:t>
            </a:r>
          </a:p>
          <a:p>
            <a:pPr algn="just"/>
            <a:r>
              <a:rPr lang="en-US" sz="2000" dirty="0" smtClean="0">
                <a:latin typeface="Arial" pitchFamily="34" charset="0"/>
                <a:cs typeface="Arial" pitchFamily="34" charset="0"/>
              </a:rPr>
              <a:t>De </a:t>
            </a:r>
            <a:r>
              <a:rPr lang="en-US" sz="2000" dirty="0" err="1" smtClean="0">
                <a:latin typeface="Arial" pitchFamily="34" charset="0"/>
                <a:cs typeface="Arial" pitchFamily="34" charset="0"/>
              </a:rPr>
              <a:t>asemenea</a:t>
            </a:r>
            <a:r>
              <a:rPr lang="en-US" sz="2000" dirty="0" smtClean="0">
                <a:latin typeface="Arial" pitchFamily="34" charset="0"/>
                <a:cs typeface="Arial" pitchFamily="34" charset="0"/>
              </a:rPr>
              <a:t>, </a:t>
            </a:r>
            <a:r>
              <a:rPr lang="ro-RO" sz="2000" dirty="0" err="1">
                <a:latin typeface="Arial" pitchFamily="34" charset="0"/>
                <a:cs typeface="Arial" pitchFamily="34" charset="0"/>
              </a:rPr>
              <a:t>l</a:t>
            </a:r>
            <a:r>
              <a:rPr lang="en-US" sz="2000" dirty="0" err="1" smtClean="0">
                <a:latin typeface="Arial" pitchFamily="34" charset="0"/>
                <a:cs typeface="Arial" pitchFamily="34" charset="0"/>
              </a:rPr>
              <a:t>uni</a:t>
            </a:r>
            <a:r>
              <a:rPr lang="en-US" sz="2000" dirty="0" smtClean="0">
                <a:latin typeface="Arial" pitchFamily="34" charset="0"/>
                <a:cs typeface="Arial" pitchFamily="34" charset="0"/>
              </a:rPr>
              <a:t>, am </a:t>
            </a:r>
            <a:r>
              <a:rPr lang="en-US" sz="2000" dirty="0" err="1" smtClean="0">
                <a:latin typeface="Arial" pitchFamily="34" charset="0"/>
                <a:cs typeface="Arial" pitchFamily="34" charset="0"/>
              </a:rPr>
              <a:t>dat</a:t>
            </a:r>
            <a:r>
              <a:rPr lang="en-US" sz="2000" dirty="0" smtClean="0">
                <a:latin typeface="Arial" pitchFamily="34" charset="0"/>
                <a:cs typeface="Arial" pitchFamily="34" charset="0"/>
              </a:rPr>
              <a:t> un test de </a:t>
            </a:r>
            <a:r>
              <a:rPr lang="en-US" sz="2000" dirty="0" err="1" smtClean="0">
                <a:latin typeface="Arial" pitchFamily="34" charset="0"/>
                <a:cs typeface="Arial" pitchFamily="34" charset="0"/>
              </a:rPr>
              <a:t>evaluare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initiala</a:t>
            </a:r>
            <a:r>
              <a:rPr lang="en-US" sz="2000" dirty="0">
                <a:latin typeface="Arial" pitchFamily="34" charset="0"/>
                <a:cs typeface="Arial" pitchFamily="34" charset="0"/>
              </a:rPr>
              <a:t> </a:t>
            </a:r>
            <a:r>
              <a:rPr lang="en-US" sz="2000" dirty="0" smtClean="0">
                <a:latin typeface="Arial" pitchFamily="34" charset="0"/>
                <a:cs typeface="Arial" pitchFamily="34" charset="0"/>
              </a:rPr>
              <a:t>care </a:t>
            </a:r>
            <a:r>
              <a:rPr lang="en-US" sz="2000" dirty="0" err="1" smtClean="0">
                <a:latin typeface="Arial" pitchFamily="34" charset="0"/>
                <a:cs typeface="Arial" pitchFamily="34" charset="0"/>
              </a:rPr>
              <a:t>reprezenta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caracterizarea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unitatilor</a:t>
            </a:r>
            <a:r>
              <a:rPr lang="en-US" sz="2000" dirty="0" smtClean="0">
                <a:latin typeface="Arial" pitchFamily="34" charset="0"/>
                <a:cs typeface="Arial" pitchFamily="34" charset="0"/>
              </a:rPr>
              <a:t> de </a:t>
            </a:r>
            <a:r>
              <a:rPr lang="en-US" sz="2000" dirty="0" err="1" smtClean="0">
                <a:latin typeface="Arial" pitchFamily="34" charset="0"/>
                <a:cs typeface="Arial" pitchFamily="34" charset="0"/>
              </a:rPr>
              <a:t>cazare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si</a:t>
            </a:r>
            <a:r>
              <a:rPr lang="en-US" sz="2000" dirty="0" smtClean="0">
                <a:latin typeface="Arial" pitchFamily="34" charset="0"/>
                <a:cs typeface="Arial" pitchFamily="34" charset="0"/>
              </a:rPr>
              <a:t> a </a:t>
            </a:r>
            <a:r>
              <a:rPr lang="en-US" sz="2000" dirty="0" err="1" smtClean="0">
                <a:latin typeface="Arial" pitchFamily="34" charset="0"/>
                <a:cs typeface="Arial" pitchFamily="34" charset="0"/>
              </a:rPr>
              <a:t>unitatilor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alimenta</a:t>
            </a:r>
            <a:r>
              <a:rPr lang="ro-RO" sz="2000" dirty="0" smtClean="0">
                <a:latin typeface="Arial" pitchFamily="34" charset="0"/>
                <a:cs typeface="Arial" pitchFamily="34" charset="0"/>
              </a:rPr>
              <a:t>ție.</a:t>
            </a:r>
            <a:r>
              <a:rPr lang="en-US" dirty="0" smtClean="0"/>
              <a:t>.  </a:t>
            </a:r>
            <a:endParaRPr lang="en-US" dirty="0"/>
          </a:p>
        </p:txBody>
      </p:sp>
    </p:spTree>
    <p:extLst>
      <p:ext uri="{BB962C8B-B14F-4D97-AF65-F5344CB8AC3E}">
        <p14:creationId xmlns:p14="http://schemas.microsoft.com/office/powerpoint/2010/main" val="93836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342899" y="2168764"/>
            <a:ext cx="8458201" cy="4031873"/>
          </a:xfrm>
          <a:prstGeom prst="rect">
            <a:avLst/>
          </a:prstGeom>
          <a:noFill/>
        </p:spPr>
        <p:txBody>
          <a:bodyPr wrap="square" rtlCol="0">
            <a:spAutoFit/>
          </a:bodyPr>
          <a:lstStyle/>
          <a:p>
            <a:endParaRPr lang="ro-RO" dirty="0" smtClean="0"/>
          </a:p>
          <a:p>
            <a:endParaRPr lang="ro-RO" dirty="0"/>
          </a:p>
          <a:p>
            <a:pPr lvl="0" algn="just"/>
            <a:r>
              <a:rPr lang="ro-RO" sz="2000" dirty="0">
                <a:latin typeface="Arial" pitchFamily="34" charset="0"/>
                <a:cs typeface="Arial" pitchFamily="34" charset="0"/>
              </a:rPr>
              <a:t>Î</a:t>
            </a:r>
            <a:r>
              <a:rPr lang="en-US" sz="2000" dirty="0" smtClean="0">
                <a:latin typeface="Arial" pitchFamily="34" charset="0"/>
                <a:cs typeface="Arial" pitchFamily="34" charset="0"/>
              </a:rPr>
              <a:t>n </a:t>
            </a:r>
            <a:r>
              <a:rPr lang="en-US" sz="2000" dirty="0" err="1" smtClean="0">
                <a:latin typeface="Arial" pitchFamily="34" charset="0"/>
                <a:cs typeface="Arial" pitchFamily="34" charset="0"/>
              </a:rPr>
              <a:t>ultima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saptaman</a:t>
            </a:r>
            <a:r>
              <a:rPr lang="ro-RO" sz="2000" dirty="0">
                <a:latin typeface="Arial" pitchFamily="34" charset="0"/>
                <a:cs typeface="Arial" pitchFamily="34" charset="0"/>
              </a:rPr>
              <a:t>ă</a:t>
            </a:r>
            <a:r>
              <a:rPr lang="en-US" sz="2000" dirty="0" smtClean="0">
                <a:latin typeface="Arial" pitchFamily="34" charset="0"/>
                <a:cs typeface="Arial" pitchFamily="34" charset="0"/>
              </a:rPr>
              <a:t> </a:t>
            </a:r>
            <a:r>
              <a:rPr lang="en-US" sz="2000" dirty="0" smtClean="0">
                <a:latin typeface="Arial" pitchFamily="34" charset="0"/>
                <a:cs typeface="Arial" pitchFamily="34" charset="0"/>
              </a:rPr>
              <a:t>din </a:t>
            </a:r>
            <a:r>
              <a:rPr lang="en-US" sz="2000" dirty="0" err="1" smtClean="0">
                <a:latin typeface="Arial" pitchFamily="34" charset="0"/>
                <a:cs typeface="Arial" pitchFamily="34" charset="0"/>
              </a:rPr>
              <a:t>aceasta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mobilitate</a:t>
            </a:r>
            <a:r>
              <a:rPr lang="en-US" sz="2000" dirty="0" smtClean="0">
                <a:latin typeface="Arial" pitchFamily="34" charset="0"/>
                <a:cs typeface="Arial" pitchFamily="34" charset="0"/>
              </a:rPr>
              <a:t> </a:t>
            </a:r>
            <a:r>
              <a:rPr lang="ro-RO" sz="2000" dirty="0" smtClean="0">
                <a:latin typeface="Arial" pitchFamily="34" charset="0"/>
                <a:cs typeface="Arial" pitchFamily="34" charset="0"/>
              </a:rPr>
              <a:t> cu ajutorul tutorelui de practică noi am realizat diverse activități:</a:t>
            </a:r>
          </a:p>
          <a:p>
            <a:pPr marL="285750" lvl="0" indent="-285750" algn="just">
              <a:buFont typeface="Wingdings" pitchFamily="2" charset="2"/>
              <a:buChar char="q"/>
            </a:pPr>
            <a:r>
              <a:rPr lang="en-US" sz="2000" dirty="0" smtClean="0">
                <a:latin typeface="Arial" pitchFamily="34" charset="0"/>
                <a:cs typeface="Arial" pitchFamily="34" charset="0"/>
              </a:rPr>
              <a:t> </a:t>
            </a:r>
            <a:r>
              <a:rPr lang="ro-RO" sz="2000" dirty="0">
                <a:latin typeface="Arial" pitchFamily="34" charset="0"/>
                <a:cs typeface="Arial" pitchFamily="34" charset="0"/>
              </a:rPr>
              <a:t>Procese specifice sejurului turiștilor: funcția concierge</a:t>
            </a:r>
            <a:r>
              <a:rPr lang="en-US" sz="2000" dirty="0" smtClean="0">
                <a:latin typeface="Arial" pitchFamily="34" charset="0"/>
                <a:cs typeface="Arial" pitchFamily="34" charset="0"/>
              </a:rPr>
              <a:t>;</a:t>
            </a:r>
            <a:endParaRPr lang="ro-RO" sz="2000" dirty="0" smtClean="0">
              <a:latin typeface="Arial" pitchFamily="34" charset="0"/>
              <a:cs typeface="Arial" pitchFamily="34" charset="0"/>
            </a:endParaRPr>
          </a:p>
          <a:p>
            <a:pPr marL="285750" indent="-285750" algn="just">
              <a:buFont typeface="Wingdings" pitchFamily="2" charset="2"/>
              <a:buChar char="q"/>
            </a:pPr>
            <a:r>
              <a:rPr lang="ro-RO" sz="2000" dirty="0">
                <a:latin typeface="Arial" pitchFamily="34" charset="0"/>
                <a:cs typeface="Arial" pitchFamily="34" charset="0"/>
              </a:rPr>
              <a:t>Procese specifice sejurului turiștilor: funcția casă-facturare și </a:t>
            </a:r>
            <a:r>
              <a:rPr lang="ro-RO" sz="2000" dirty="0" smtClean="0">
                <a:latin typeface="Arial" pitchFamily="34" charset="0"/>
                <a:cs typeface="Arial" pitchFamily="34" charset="0"/>
              </a:rPr>
              <a:t>housekeepeng;</a:t>
            </a:r>
            <a:endParaRPr lang="ro-RO" sz="2000" dirty="0">
              <a:latin typeface="Arial" pitchFamily="34" charset="0"/>
              <a:cs typeface="Arial" pitchFamily="34" charset="0"/>
            </a:endParaRPr>
          </a:p>
          <a:p>
            <a:pPr marL="285750" indent="-285750" algn="just">
              <a:buFont typeface="Wingdings" pitchFamily="2" charset="2"/>
              <a:buChar char="q"/>
            </a:pPr>
            <a:r>
              <a:rPr lang="ro-RO" sz="2000" dirty="0">
                <a:latin typeface="Arial" pitchFamily="34" charset="0"/>
                <a:cs typeface="Arial" pitchFamily="34" charset="0"/>
              </a:rPr>
              <a:t>Procese specifice sejurului turiștilor: funcția alimentație și prestații </a:t>
            </a:r>
            <a:r>
              <a:rPr lang="ro-RO" sz="2000" dirty="0" smtClean="0">
                <a:latin typeface="Arial" pitchFamily="34" charset="0"/>
                <a:cs typeface="Arial" pitchFamily="34" charset="0"/>
              </a:rPr>
              <a:t>suplimentare; </a:t>
            </a:r>
            <a:endParaRPr lang="ro-RO" sz="2000" dirty="0">
              <a:latin typeface="Arial" pitchFamily="34" charset="0"/>
              <a:cs typeface="Arial" pitchFamily="34" charset="0"/>
            </a:endParaRPr>
          </a:p>
          <a:p>
            <a:pPr marL="285750" indent="-285750" algn="just">
              <a:buFont typeface="Wingdings" pitchFamily="2" charset="2"/>
              <a:buChar char="q"/>
            </a:pPr>
            <a:r>
              <a:rPr lang="ro-RO" sz="2000" dirty="0">
                <a:latin typeface="Arial" pitchFamily="34" charset="0"/>
                <a:cs typeface="Arial" pitchFamily="34" charset="0"/>
              </a:rPr>
              <a:t>Procese specifice plecării turiștilor: funcția </a:t>
            </a:r>
            <a:r>
              <a:rPr lang="ro-RO" sz="2000" dirty="0" smtClean="0">
                <a:latin typeface="Arial" pitchFamily="34" charset="0"/>
                <a:cs typeface="Arial" pitchFamily="34" charset="0"/>
              </a:rPr>
              <a:t>casă-facturare;</a:t>
            </a:r>
            <a:endParaRPr lang="ro-RO" sz="2000" dirty="0">
              <a:latin typeface="Arial" pitchFamily="34" charset="0"/>
              <a:cs typeface="Arial" pitchFamily="34" charset="0"/>
            </a:endParaRPr>
          </a:p>
          <a:p>
            <a:pPr algn="just"/>
            <a:r>
              <a:rPr lang="ro-RO" sz="2000" dirty="0">
                <a:latin typeface="Arial" pitchFamily="34" charset="0"/>
                <a:cs typeface="Arial" pitchFamily="34" charset="0"/>
              </a:rPr>
              <a:t> </a:t>
            </a:r>
            <a:r>
              <a:rPr lang="ro-RO" sz="2000" dirty="0" smtClean="0">
                <a:latin typeface="Arial" pitchFamily="34" charset="0"/>
                <a:cs typeface="Arial" pitchFamily="34" charset="0"/>
              </a:rPr>
              <a:t>La final am avut  parte de o evaluare ce a costat în : acordarea de asistență clientilor </a:t>
            </a:r>
            <a:r>
              <a:rPr lang="ro-RO" sz="2000" dirty="0">
                <a:latin typeface="Arial" pitchFamily="34" charset="0"/>
                <a:cs typeface="Arial" pitchFamily="34" charset="0"/>
              </a:rPr>
              <a:t>prin diferite tipuri de </a:t>
            </a:r>
            <a:r>
              <a:rPr lang="ro-RO" sz="2000" dirty="0" smtClean="0">
                <a:latin typeface="Arial" pitchFamily="34" charset="0"/>
                <a:cs typeface="Arial" pitchFamily="34" charset="0"/>
              </a:rPr>
              <a:t>rezervari și întocmirea notei de plată. </a:t>
            </a:r>
            <a:endParaRPr lang="en-US" sz="2000" dirty="0">
              <a:latin typeface="Arial" pitchFamily="34" charset="0"/>
              <a:cs typeface="Arial" pitchFamily="34" charset="0"/>
            </a:endParaRPr>
          </a:p>
        </p:txBody>
      </p:sp>
      <p:sp>
        <p:nvSpPr>
          <p:cNvPr id="2" name="TextBox 1"/>
          <p:cNvSpPr txBox="1"/>
          <p:nvPr/>
        </p:nvSpPr>
        <p:spPr>
          <a:xfrm>
            <a:off x="457199" y="1676401"/>
            <a:ext cx="8458201" cy="584775"/>
          </a:xfrm>
          <a:prstGeom prst="rect">
            <a:avLst/>
          </a:prstGeom>
          <a:noFill/>
        </p:spPr>
        <p:txBody>
          <a:bodyPr wrap="square" rtlCol="0">
            <a:spAutoFit/>
          </a:bodyPr>
          <a:lstStyle/>
          <a:p>
            <a:r>
              <a:rPr lang="ro-RO" sz="3200" b="1" dirty="0" smtClean="0">
                <a:latin typeface="Arial" pitchFamily="34" charset="0"/>
                <a:cs typeface="Arial" pitchFamily="34" charset="0"/>
              </a:rPr>
              <a:t>ULTIMA   SĂPTĂMÂNĂ</a:t>
            </a:r>
            <a:endParaRPr lang="ro-RO" b="1" dirty="0">
              <a:latin typeface="Arial" pitchFamily="34" charset="0"/>
              <a:cs typeface="Arial" pitchFamily="34" charset="0"/>
            </a:endParaRPr>
          </a:p>
        </p:txBody>
      </p:sp>
    </p:spTree>
    <p:extLst>
      <p:ext uri="{BB962C8B-B14F-4D97-AF65-F5344CB8AC3E}">
        <p14:creationId xmlns:p14="http://schemas.microsoft.com/office/powerpoint/2010/main" val="321419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2180982" cy="369332"/>
          </a:xfrm>
          <a:prstGeom prst="rect">
            <a:avLst/>
          </a:prstGeom>
          <a:noFill/>
        </p:spPr>
        <p:txBody>
          <a:bodyPr wrap="none" rtlCol="0">
            <a:spAutoFit/>
          </a:bodyPr>
          <a:lstStyle/>
          <a:p>
            <a:r>
              <a:rPr lang="ro-RO" dirty="0" smtClean="0">
                <a:latin typeface="Arial" pitchFamily="34" charset="0"/>
                <a:cs typeface="Arial" pitchFamily="34" charset="0"/>
              </a:rPr>
              <a:t>CE  AM  ÎNVĂȚAT?</a:t>
            </a:r>
            <a:endParaRPr lang="ro-RO" dirty="0">
              <a:latin typeface="Arial" pitchFamily="34" charset="0"/>
              <a:cs typeface="Arial" pitchFamily="34" charset="0"/>
            </a:endParaRPr>
          </a:p>
        </p:txBody>
      </p:sp>
      <p:sp>
        <p:nvSpPr>
          <p:cNvPr id="4" name="TextBox 3"/>
          <p:cNvSpPr txBox="1"/>
          <p:nvPr/>
        </p:nvSpPr>
        <p:spPr>
          <a:xfrm>
            <a:off x="152401" y="1828800"/>
            <a:ext cx="8763000" cy="3416320"/>
          </a:xfrm>
          <a:prstGeom prst="rect">
            <a:avLst/>
          </a:prstGeom>
          <a:noFill/>
        </p:spPr>
        <p:txBody>
          <a:bodyPr wrap="square" rtlCol="0">
            <a:spAutoFit/>
          </a:bodyPr>
          <a:lstStyle/>
          <a:p>
            <a:pPr lvl="0"/>
            <a:r>
              <a:rPr lang="ro-RO" dirty="0" smtClean="0"/>
              <a:t>În această mobilitatea </a:t>
            </a:r>
            <a:r>
              <a:rPr lang="en-US" dirty="0" smtClean="0"/>
              <a:t>am </a:t>
            </a:r>
            <a:r>
              <a:rPr lang="en-US" dirty="0" err="1"/>
              <a:t>avut</a:t>
            </a:r>
            <a:r>
              <a:rPr lang="en-US" dirty="0"/>
              <a:t> </a:t>
            </a:r>
            <a:r>
              <a:rPr lang="en-US" dirty="0" err="1"/>
              <a:t>oportunitatea</a:t>
            </a:r>
            <a:r>
              <a:rPr lang="en-US" dirty="0"/>
              <a:t> de </a:t>
            </a:r>
            <a:r>
              <a:rPr lang="en-US" dirty="0" smtClean="0"/>
              <a:t>a</a:t>
            </a:r>
            <a:r>
              <a:rPr lang="ro-RO" dirty="0" smtClean="0"/>
              <a:t> ne dezvolta anumite abilități din domeniul turismului :</a:t>
            </a:r>
          </a:p>
          <a:p>
            <a:pPr marL="285750" lvl="0" indent="-285750">
              <a:buFont typeface="Wingdings" pitchFamily="2" charset="2"/>
              <a:buChar char="ü"/>
            </a:pPr>
            <a:r>
              <a:rPr lang="ro-RO" dirty="0" smtClean="0"/>
              <a:t> </a:t>
            </a:r>
            <a:r>
              <a:rPr lang="fr-FR" dirty="0" err="1"/>
              <a:t>Pregătirea</a:t>
            </a:r>
            <a:r>
              <a:rPr lang="fr-FR" dirty="0"/>
              <a:t> </a:t>
            </a:r>
            <a:r>
              <a:rPr lang="fr-FR" dirty="0" err="1"/>
              <a:t>spațiile</a:t>
            </a:r>
            <a:r>
              <a:rPr lang="fr-FR" dirty="0"/>
              <a:t> de </a:t>
            </a:r>
            <a:r>
              <a:rPr lang="fr-FR" dirty="0" err="1"/>
              <a:t>cazare</a:t>
            </a:r>
            <a:r>
              <a:rPr lang="fr-FR" dirty="0"/>
              <a:t> </a:t>
            </a:r>
            <a:r>
              <a:rPr lang="fr-FR" dirty="0" err="1"/>
              <a:t>și</a:t>
            </a:r>
            <a:r>
              <a:rPr lang="fr-FR" dirty="0"/>
              <a:t> </a:t>
            </a:r>
            <a:r>
              <a:rPr lang="fr-FR" dirty="0" err="1"/>
              <a:t>restaurație</a:t>
            </a:r>
            <a:r>
              <a:rPr lang="fr-FR" dirty="0"/>
              <a:t> </a:t>
            </a:r>
            <a:r>
              <a:rPr lang="fr-FR" dirty="0" err="1"/>
              <a:t>pentru</a:t>
            </a:r>
            <a:r>
              <a:rPr lang="fr-FR" dirty="0"/>
              <a:t> </a:t>
            </a:r>
            <a:r>
              <a:rPr lang="fr-FR" dirty="0" err="1"/>
              <a:t>primirea</a:t>
            </a:r>
            <a:r>
              <a:rPr lang="fr-FR" dirty="0"/>
              <a:t> </a:t>
            </a:r>
            <a:r>
              <a:rPr lang="fr-FR" dirty="0" err="1" smtClean="0"/>
              <a:t>turiștilor</a:t>
            </a:r>
            <a:r>
              <a:rPr lang="ro-RO" dirty="0" smtClean="0"/>
              <a:t>;</a:t>
            </a:r>
            <a:endParaRPr lang="ro-RO" dirty="0"/>
          </a:p>
          <a:p>
            <a:pPr marL="285750" lvl="0" indent="-285750">
              <a:buFont typeface="Wingdings" pitchFamily="2" charset="2"/>
              <a:buChar char="ü"/>
            </a:pPr>
            <a:r>
              <a:rPr lang="fr-FR" dirty="0" err="1"/>
              <a:t>Efectuarea</a:t>
            </a:r>
            <a:r>
              <a:rPr lang="fr-FR" dirty="0"/>
              <a:t> </a:t>
            </a:r>
            <a:r>
              <a:rPr lang="fr-FR" dirty="0" err="1"/>
              <a:t>operațiilor</a:t>
            </a:r>
            <a:r>
              <a:rPr lang="fr-FR" dirty="0"/>
              <a:t> </a:t>
            </a:r>
            <a:r>
              <a:rPr lang="fr-FR" dirty="0" err="1"/>
              <a:t>specifice</a:t>
            </a:r>
            <a:r>
              <a:rPr lang="fr-FR" dirty="0"/>
              <a:t> </a:t>
            </a:r>
            <a:r>
              <a:rPr lang="fr-FR" dirty="0" err="1"/>
              <a:t>în</a:t>
            </a:r>
            <a:r>
              <a:rPr lang="fr-FR" dirty="0"/>
              <a:t> </a:t>
            </a:r>
            <a:r>
              <a:rPr lang="fr-FR" dirty="0" err="1"/>
              <a:t>mod</a:t>
            </a:r>
            <a:r>
              <a:rPr lang="fr-FR" dirty="0"/>
              <a:t> </a:t>
            </a:r>
            <a:r>
              <a:rPr lang="fr-FR" dirty="0" err="1"/>
              <a:t>eficient</a:t>
            </a:r>
            <a:r>
              <a:rPr lang="fr-FR" dirty="0"/>
              <a:t> (</a:t>
            </a:r>
            <a:r>
              <a:rPr lang="fr-FR" dirty="0" err="1"/>
              <a:t>rezervare</a:t>
            </a:r>
            <a:r>
              <a:rPr lang="fr-FR" dirty="0"/>
              <a:t> </a:t>
            </a:r>
            <a:r>
              <a:rPr lang="fr-FR" dirty="0" err="1"/>
              <a:t>prin</a:t>
            </a:r>
            <a:r>
              <a:rPr lang="fr-FR" dirty="0"/>
              <a:t> program </a:t>
            </a:r>
            <a:r>
              <a:rPr lang="fr-FR" dirty="0" err="1"/>
              <a:t>informatic</a:t>
            </a:r>
            <a:r>
              <a:rPr lang="fr-FR" dirty="0"/>
              <a:t>, </a:t>
            </a:r>
            <a:r>
              <a:rPr lang="fr-FR" dirty="0" err="1"/>
              <a:t>recepție</a:t>
            </a:r>
            <a:r>
              <a:rPr lang="fr-FR" dirty="0"/>
              <a:t>, </a:t>
            </a:r>
            <a:r>
              <a:rPr lang="fr-FR" dirty="0" err="1"/>
              <a:t>operații</a:t>
            </a:r>
            <a:r>
              <a:rPr lang="fr-FR" dirty="0"/>
              <a:t> </a:t>
            </a:r>
            <a:r>
              <a:rPr lang="fr-FR" dirty="0" err="1"/>
              <a:t>pentru</a:t>
            </a:r>
            <a:r>
              <a:rPr lang="fr-FR" dirty="0"/>
              <a:t> </a:t>
            </a:r>
            <a:r>
              <a:rPr lang="fr-FR" dirty="0" err="1"/>
              <a:t>primirea</a:t>
            </a:r>
            <a:r>
              <a:rPr lang="fr-FR" dirty="0"/>
              <a:t>, </a:t>
            </a:r>
            <a:r>
              <a:rPr lang="fr-FR" dirty="0" err="1"/>
              <a:t>înregistrarea</a:t>
            </a:r>
            <a:r>
              <a:rPr lang="fr-FR" dirty="0"/>
              <a:t>, </a:t>
            </a:r>
            <a:r>
              <a:rPr lang="fr-FR" dirty="0" err="1"/>
              <a:t>plecarea</a:t>
            </a:r>
            <a:r>
              <a:rPr lang="fr-FR" dirty="0"/>
              <a:t> </a:t>
            </a:r>
            <a:r>
              <a:rPr lang="fr-FR" dirty="0" err="1"/>
              <a:t>turiștilor</a:t>
            </a:r>
            <a:r>
              <a:rPr lang="fr-FR" dirty="0" smtClean="0"/>
              <a:t>)</a:t>
            </a:r>
            <a:r>
              <a:rPr lang="ro-RO" dirty="0" smtClean="0"/>
              <a:t>;</a:t>
            </a:r>
            <a:r>
              <a:rPr lang="fr-FR" dirty="0" smtClean="0"/>
              <a:t> </a:t>
            </a:r>
            <a:endParaRPr lang="ro-RO" dirty="0"/>
          </a:p>
          <a:p>
            <a:pPr marL="285750" lvl="0" indent="-285750">
              <a:buFont typeface="Wingdings" pitchFamily="2" charset="2"/>
              <a:buChar char="ü"/>
            </a:pPr>
            <a:r>
              <a:rPr lang="fr-FR" dirty="0" err="1"/>
              <a:t>Utilizarea</a:t>
            </a:r>
            <a:r>
              <a:rPr lang="fr-FR" dirty="0"/>
              <a:t> </a:t>
            </a:r>
            <a:r>
              <a:rPr lang="fr-FR" dirty="0" err="1"/>
              <a:t>sistemului</a:t>
            </a:r>
            <a:r>
              <a:rPr lang="fr-FR" dirty="0"/>
              <a:t> </a:t>
            </a:r>
            <a:r>
              <a:rPr lang="fr-FR" dirty="0" err="1" smtClean="0"/>
              <a:t>informatic</a:t>
            </a:r>
            <a:r>
              <a:rPr lang="ro-RO" dirty="0" smtClean="0"/>
              <a:t>;</a:t>
            </a:r>
            <a:endParaRPr lang="ro-RO" dirty="0"/>
          </a:p>
          <a:p>
            <a:pPr marL="285750" lvl="0" indent="-285750">
              <a:buFont typeface="Wingdings" pitchFamily="2" charset="2"/>
              <a:buChar char="ü"/>
            </a:pPr>
            <a:r>
              <a:rPr lang="fr-FR" dirty="0" err="1"/>
              <a:t>Desfășurarea</a:t>
            </a:r>
            <a:r>
              <a:rPr lang="fr-FR" dirty="0"/>
              <a:t> </a:t>
            </a:r>
            <a:r>
              <a:rPr lang="fr-FR" dirty="0" err="1"/>
              <a:t>activităților</a:t>
            </a:r>
            <a:r>
              <a:rPr lang="fr-FR" dirty="0"/>
              <a:t> de </a:t>
            </a:r>
            <a:r>
              <a:rPr lang="fr-FR" dirty="0" err="1"/>
              <a:t>lucru</a:t>
            </a:r>
            <a:r>
              <a:rPr lang="fr-FR" dirty="0"/>
              <a:t> la </a:t>
            </a:r>
            <a:r>
              <a:rPr lang="fr-FR" dirty="0" err="1"/>
              <a:t>nivelul</a:t>
            </a:r>
            <a:r>
              <a:rPr lang="fr-FR" dirty="0"/>
              <a:t> </a:t>
            </a:r>
            <a:r>
              <a:rPr lang="fr-FR" dirty="0" err="1"/>
              <a:t>holului</a:t>
            </a:r>
            <a:r>
              <a:rPr lang="fr-FR" dirty="0"/>
              <a:t> </a:t>
            </a:r>
            <a:r>
              <a:rPr lang="fr-FR" dirty="0" err="1"/>
              <a:t>și</a:t>
            </a:r>
            <a:r>
              <a:rPr lang="fr-FR" dirty="0"/>
              <a:t> </a:t>
            </a:r>
            <a:r>
              <a:rPr lang="fr-FR" dirty="0" err="1" smtClean="0"/>
              <a:t>etajului</a:t>
            </a:r>
            <a:r>
              <a:rPr lang="ro-RO" dirty="0" smtClean="0"/>
              <a:t>;</a:t>
            </a:r>
            <a:endParaRPr lang="ro-RO" dirty="0"/>
          </a:p>
          <a:p>
            <a:pPr marL="285750" lvl="0" indent="-285750">
              <a:buFont typeface="Wingdings" pitchFamily="2" charset="2"/>
              <a:buChar char="ü"/>
            </a:pPr>
            <a:r>
              <a:rPr lang="fr-FR" dirty="0" err="1"/>
              <a:t>Analizarea</a:t>
            </a:r>
            <a:r>
              <a:rPr lang="fr-FR" dirty="0"/>
              <a:t> </a:t>
            </a:r>
            <a:r>
              <a:rPr lang="fr-FR" dirty="0" err="1"/>
              <a:t>satisfacției</a:t>
            </a:r>
            <a:r>
              <a:rPr lang="fr-FR" dirty="0"/>
              <a:t> </a:t>
            </a:r>
            <a:r>
              <a:rPr lang="fr-FR" dirty="0" err="1" smtClean="0"/>
              <a:t>clienților</a:t>
            </a:r>
            <a:r>
              <a:rPr lang="ro-RO" dirty="0" smtClean="0"/>
              <a:t>;</a:t>
            </a:r>
            <a:endParaRPr lang="ro-RO" dirty="0"/>
          </a:p>
          <a:p>
            <a:pPr marL="285750" lvl="0" indent="-285750">
              <a:buFont typeface="Wingdings" pitchFamily="2" charset="2"/>
              <a:buChar char="ü"/>
            </a:pPr>
            <a:r>
              <a:rPr lang="fr-FR" dirty="0" err="1"/>
              <a:t>Elaborarea</a:t>
            </a:r>
            <a:r>
              <a:rPr lang="fr-FR" dirty="0"/>
              <a:t> </a:t>
            </a:r>
            <a:r>
              <a:rPr lang="fr-FR" dirty="0" err="1"/>
              <a:t>materialelor</a:t>
            </a:r>
            <a:r>
              <a:rPr lang="fr-FR" dirty="0"/>
              <a:t> de </a:t>
            </a:r>
            <a:r>
              <a:rPr lang="fr-FR" dirty="0" err="1"/>
              <a:t>promovare</a:t>
            </a:r>
            <a:r>
              <a:rPr lang="fr-FR" dirty="0"/>
              <a:t> ale </a:t>
            </a:r>
            <a:r>
              <a:rPr lang="fr-FR" dirty="0" err="1"/>
              <a:t>serviciilor</a:t>
            </a:r>
            <a:r>
              <a:rPr lang="fr-FR" dirty="0"/>
              <a:t> </a:t>
            </a:r>
            <a:r>
              <a:rPr lang="fr-FR" dirty="0" err="1"/>
              <a:t>unitatii</a:t>
            </a:r>
            <a:r>
              <a:rPr lang="fr-FR" dirty="0"/>
              <a:t> de </a:t>
            </a:r>
            <a:r>
              <a:rPr lang="fr-FR" dirty="0" err="1" smtClean="0"/>
              <a:t>turism</a:t>
            </a:r>
            <a:r>
              <a:rPr lang="ro-RO" dirty="0" smtClean="0"/>
              <a:t>;</a:t>
            </a:r>
            <a:endParaRPr lang="ro-RO" dirty="0"/>
          </a:p>
          <a:p>
            <a:pPr marL="285750" lvl="0" indent="-285750">
              <a:buFont typeface="Wingdings" pitchFamily="2" charset="2"/>
              <a:buChar char="ü"/>
            </a:pPr>
            <a:r>
              <a:rPr lang="ro-RO" dirty="0" smtClean="0"/>
              <a:t>Am lucrat în echipă;</a:t>
            </a:r>
          </a:p>
          <a:p>
            <a:pPr marL="285750" lvl="0" indent="-285750">
              <a:buFont typeface="Wingdings" pitchFamily="2" charset="2"/>
              <a:buChar char="ü"/>
            </a:pPr>
            <a:r>
              <a:rPr lang="fr-FR" dirty="0" err="1" smtClean="0"/>
              <a:t>Comunicare</a:t>
            </a:r>
            <a:r>
              <a:rPr lang="fr-FR" dirty="0" smtClean="0"/>
              <a:t> </a:t>
            </a:r>
            <a:r>
              <a:rPr lang="ro-RO" dirty="0" smtClean="0"/>
              <a:t>î</a:t>
            </a:r>
            <a:r>
              <a:rPr lang="fr-FR" dirty="0" smtClean="0"/>
              <a:t>n lb</a:t>
            </a:r>
            <a:r>
              <a:rPr lang="ro-RO" dirty="0" smtClean="0"/>
              <a:t>.</a:t>
            </a:r>
            <a:r>
              <a:rPr lang="fr-FR" dirty="0" err="1" smtClean="0"/>
              <a:t>engleza</a:t>
            </a:r>
            <a:r>
              <a:rPr lang="fr-FR" dirty="0" smtClean="0"/>
              <a:t> </a:t>
            </a:r>
            <a:r>
              <a:rPr lang="fr-FR" dirty="0" err="1"/>
              <a:t>cu</a:t>
            </a:r>
            <a:r>
              <a:rPr lang="fr-FR" dirty="0"/>
              <a:t> </a:t>
            </a:r>
            <a:r>
              <a:rPr lang="fr-FR" dirty="0" err="1" smtClean="0"/>
              <a:t>clienti</a:t>
            </a:r>
            <a:r>
              <a:rPr lang="fr-FR" dirty="0" smtClean="0"/>
              <a:t>/</a:t>
            </a:r>
            <a:r>
              <a:rPr lang="fr-FR" dirty="0" err="1" smtClean="0"/>
              <a:t>angajati</a:t>
            </a:r>
            <a:r>
              <a:rPr lang="ro-RO" dirty="0" smtClean="0"/>
              <a:t>;</a:t>
            </a:r>
            <a:endParaRPr lang="ro-RO" dirty="0"/>
          </a:p>
          <a:p>
            <a:pPr marL="285750" lvl="0" indent="-285750">
              <a:buFont typeface="Wingdings" pitchFamily="2" charset="2"/>
              <a:buChar char="ü"/>
            </a:pPr>
            <a:r>
              <a:rPr lang="fr-FR" dirty="0"/>
              <a:t>Sociale si </a:t>
            </a:r>
            <a:r>
              <a:rPr lang="fr-FR" dirty="0" err="1" smtClean="0"/>
              <a:t>civi</a:t>
            </a:r>
            <a:r>
              <a:rPr lang="ro-RO" dirty="0" smtClean="0"/>
              <a:t>c</a:t>
            </a:r>
            <a:r>
              <a:rPr lang="fr-FR" dirty="0" smtClean="0"/>
              <a:t>e,</a:t>
            </a:r>
            <a:r>
              <a:rPr lang="ro-RO" dirty="0" smtClean="0"/>
              <a:t> matematice și interculturale.</a:t>
            </a:r>
            <a:endParaRPr lang="ro-RO" dirty="0"/>
          </a:p>
        </p:txBody>
      </p:sp>
    </p:spTree>
    <p:extLst>
      <p:ext uri="{BB962C8B-B14F-4D97-AF65-F5344CB8AC3E}">
        <p14:creationId xmlns:p14="http://schemas.microsoft.com/office/powerpoint/2010/main" val="4048174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76400"/>
            <a:ext cx="7989688" cy="2308324"/>
          </a:xfrm>
          <a:prstGeom prst="rect">
            <a:avLst/>
          </a:prstGeom>
          <a:noFill/>
        </p:spPr>
        <p:txBody>
          <a:bodyPr wrap="none" rtlCol="0">
            <a:spAutoFit/>
          </a:bodyPr>
          <a:lstStyle/>
          <a:p>
            <a:pPr marL="285750" lvl="0" indent="-285750">
              <a:buFont typeface="Wingdings" pitchFamily="2" charset="2"/>
              <a:buChar char="q"/>
            </a:pPr>
            <a:r>
              <a:rPr lang="fr-FR" sz="2400" dirty="0" err="1">
                <a:latin typeface="Arial" pitchFamily="34" charset="0"/>
                <a:cs typeface="Arial" pitchFamily="34" charset="0"/>
              </a:rPr>
              <a:t>Asumarea</a:t>
            </a:r>
            <a:r>
              <a:rPr lang="fr-FR" sz="2400" dirty="0">
                <a:latin typeface="Arial" pitchFamily="34" charset="0"/>
                <a:cs typeface="Arial" pitchFamily="34" charset="0"/>
              </a:rPr>
              <a:t> </a:t>
            </a:r>
            <a:r>
              <a:rPr lang="fr-FR" sz="2400" dirty="0" err="1" smtClean="0">
                <a:latin typeface="Arial" pitchFamily="34" charset="0"/>
                <a:cs typeface="Arial" pitchFamily="34" charset="0"/>
              </a:rPr>
              <a:t>responsabilit</a:t>
            </a:r>
            <a:r>
              <a:rPr lang="ro-RO" sz="2400" dirty="0" smtClean="0">
                <a:latin typeface="Arial" pitchFamily="34" charset="0"/>
                <a:cs typeface="Arial" pitchFamily="34" charset="0"/>
              </a:rPr>
              <a:t>ă</a:t>
            </a:r>
            <a:r>
              <a:rPr lang="ro-RO" sz="2400" dirty="0">
                <a:latin typeface="Arial" pitchFamily="34" charset="0"/>
                <a:cs typeface="Arial" pitchFamily="34" charset="0"/>
              </a:rPr>
              <a:t>ț</a:t>
            </a:r>
            <a:r>
              <a:rPr lang="fr-FR" sz="2400" dirty="0" smtClean="0">
                <a:latin typeface="Arial" pitchFamily="34" charset="0"/>
                <a:cs typeface="Arial" pitchFamily="34" charset="0"/>
              </a:rPr>
              <a:t>ii fa</a:t>
            </a:r>
            <a:r>
              <a:rPr lang="ro-RO" sz="2400" dirty="0" smtClean="0">
                <a:latin typeface="Arial" pitchFamily="34" charset="0"/>
                <a:cs typeface="Arial" pitchFamily="34" charset="0"/>
              </a:rPr>
              <a:t>ț</a:t>
            </a:r>
            <a:r>
              <a:rPr lang="ro-RO" sz="2400" dirty="0">
                <a:latin typeface="Arial" pitchFamily="34" charset="0"/>
                <a:cs typeface="Arial" pitchFamily="34" charset="0"/>
              </a:rPr>
              <a:t>ă</a:t>
            </a:r>
            <a:r>
              <a:rPr lang="fr-FR" sz="2400" dirty="0" smtClean="0">
                <a:latin typeface="Arial" pitchFamily="34" charset="0"/>
                <a:cs typeface="Arial" pitchFamily="34" charset="0"/>
              </a:rPr>
              <a:t> </a:t>
            </a:r>
            <a:r>
              <a:rPr lang="fr-FR" sz="2400" dirty="0">
                <a:latin typeface="Arial" pitchFamily="34" charset="0"/>
                <a:cs typeface="Arial" pitchFamily="34" charset="0"/>
              </a:rPr>
              <a:t>de </a:t>
            </a:r>
            <a:r>
              <a:rPr lang="fr-FR" sz="2400" dirty="0" err="1">
                <a:latin typeface="Arial" pitchFamily="34" charset="0"/>
                <a:cs typeface="Arial" pitchFamily="34" charset="0"/>
              </a:rPr>
              <a:t>sarcina</a:t>
            </a:r>
            <a:r>
              <a:rPr lang="fr-FR" sz="2400" dirty="0">
                <a:latin typeface="Arial" pitchFamily="34" charset="0"/>
                <a:cs typeface="Arial" pitchFamily="34" charset="0"/>
              </a:rPr>
              <a:t> </a:t>
            </a:r>
            <a:r>
              <a:rPr lang="fr-FR" sz="2400" dirty="0" err="1" smtClean="0">
                <a:latin typeface="Arial" pitchFamily="34" charset="0"/>
                <a:cs typeface="Arial" pitchFamily="34" charset="0"/>
              </a:rPr>
              <a:t>primit</a:t>
            </a:r>
            <a:r>
              <a:rPr lang="ro-RO" sz="2400" dirty="0" smtClean="0">
                <a:latin typeface="Arial" pitchFamily="34" charset="0"/>
                <a:cs typeface="Arial" pitchFamily="34" charset="0"/>
              </a:rPr>
              <a:t>ă;</a:t>
            </a:r>
            <a:endParaRPr lang="ro-RO" sz="2400" dirty="0">
              <a:latin typeface="Arial" pitchFamily="34" charset="0"/>
              <a:cs typeface="Arial" pitchFamily="34" charset="0"/>
            </a:endParaRPr>
          </a:p>
          <a:p>
            <a:pPr marL="285750" lvl="0" indent="-285750">
              <a:buFont typeface="Wingdings" pitchFamily="2" charset="2"/>
              <a:buChar char="q"/>
            </a:pPr>
            <a:r>
              <a:rPr lang="fr-FR" sz="2400" dirty="0" err="1">
                <a:latin typeface="Arial" pitchFamily="34" charset="0"/>
                <a:cs typeface="Arial" pitchFamily="34" charset="0"/>
              </a:rPr>
              <a:t>Implicare</a:t>
            </a:r>
            <a:r>
              <a:rPr lang="fr-FR" sz="2400" dirty="0">
                <a:latin typeface="Arial" pitchFamily="34" charset="0"/>
                <a:cs typeface="Arial" pitchFamily="34" charset="0"/>
              </a:rPr>
              <a:t> activa </a:t>
            </a:r>
            <a:r>
              <a:rPr lang="ro-RO" sz="2400" dirty="0" smtClean="0">
                <a:latin typeface="Arial" pitchFamily="34" charset="0"/>
                <a:cs typeface="Arial" pitchFamily="34" charset="0"/>
              </a:rPr>
              <a:t>î</a:t>
            </a:r>
            <a:r>
              <a:rPr lang="fr-FR" sz="2400" dirty="0" smtClean="0">
                <a:latin typeface="Arial" pitchFamily="34" charset="0"/>
                <a:cs typeface="Arial" pitchFamily="34" charset="0"/>
              </a:rPr>
              <a:t>n </a:t>
            </a:r>
            <a:r>
              <a:rPr lang="fr-FR" sz="2400" dirty="0" err="1" smtClean="0">
                <a:latin typeface="Arial" pitchFamily="34" charset="0"/>
                <a:cs typeface="Arial" pitchFamily="34" charset="0"/>
              </a:rPr>
              <a:t>activit</a:t>
            </a:r>
            <a:r>
              <a:rPr lang="ro-RO" sz="2400" dirty="0" smtClean="0">
                <a:latin typeface="Arial" pitchFamily="34" charset="0"/>
                <a:cs typeface="Arial" pitchFamily="34" charset="0"/>
              </a:rPr>
              <a:t>ă</a:t>
            </a:r>
            <a:r>
              <a:rPr lang="ro-RO" sz="2400" dirty="0">
                <a:latin typeface="Arial" pitchFamily="34" charset="0"/>
                <a:cs typeface="Arial" pitchFamily="34" charset="0"/>
              </a:rPr>
              <a:t>ț</a:t>
            </a:r>
            <a:r>
              <a:rPr lang="fr-FR" sz="2400" dirty="0" smtClean="0">
                <a:latin typeface="Arial" pitchFamily="34" charset="0"/>
                <a:cs typeface="Arial" pitchFamily="34" charset="0"/>
              </a:rPr>
              <a:t>ile </a:t>
            </a:r>
            <a:r>
              <a:rPr lang="fr-FR" sz="2400" dirty="0" err="1" smtClean="0">
                <a:latin typeface="Arial" pitchFamily="34" charset="0"/>
                <a:cs typeface="Arial" pitchFamily="34" charset="0"/>
              </a:rPr>
              <a:t>organiza</a:t>
            </a:r>
            <a:r>
              <a:rPr lang="ro-RO" sz="2400" dirty="0" smtClean="0">
                <a:latin typeface="Arial" pitchFamily="34" charset="0"/>
                <a:cs typeface="Arial" pitchFamily="34" charset="0"/>
              </a:rPr>
              <a:t>ț</a:t>
            </a:r>
            <a:r>
              <a:rPr lang="fr-FR" sz="2400" dirty="0" err="1" smtClean="0">
                <a:latin typeface="Arial" pitchFamily="34" charset="0"/>
                <a:cs typeface="Arial" pitchFamily="34" charset="0"/>
              </a:rPr>
              <a:t>iei</a:t>
            </a:r>
            <a:r>
              <a:rPr lang="fr-FR" sz="2400" dirty="0" smtClean="0">
                <a:latin typeface="Arial" pitchFamily="34" charset="0"/>
                <a:cs typeface="Arial" pitchFamily="34" charset="0"/>
              </a:rPr>
              <a:t> </a:t>
            </a:r>
            <a:r>
              <a:rPr lang="fr-FR" sz="2400" dirty="0">
                <a:latin typeface="Arial" pitchFamily="34" charset="0"/>
                <a:cs typeface="Arial" pitchFamily="34" charset="0"/>
              </a:rPr>
              <a:t>de </a:t>
            </a:r>
            <a:r>
              <a:rPr lang="fr-FR" sz="2400" dirty="0" err="1" smtClean="0">
                <a:latin typeface="Arial" pitchFamily="34" charset="0"/>
                <a:cs typeface="Arial" pitchFamily="34" charset="0"/>
              </a:rPr>
              <a:t>primire</a:t>
            </a:r>
            <a:r>
              <a:rPr lang="ro-RO" sz="2400" dirty="0" smtClean="0">
                <a:latin typeface="Arial" pitchFamily="34" charset="0"/>
                <a:cs typeface="Arial" pitchFamily="34" charset="0"/>
              </a:rPr>
              <a:t>;</a:t>
            </a:r>
            <a:endParaRPr lang="ro-RO" sz="2400" dirty="0">
              <a:latin typeface="Arial" pitchFamily="34" charset="0"/>
              <a:cs typeface="Arial" pitchFamily="34" charset="0"/>
            </a:endParaRPr>
          </a:p>
          <a:p>
            <a:pPr marL="285750" lvl="0" indent="-285750">
              <a:buFont typeface="Wingdings" pitchFamily="2" charset="2"/>
              <a:buChar char="q"/>
            </a:pPr>
            <a:r>
              <a:rPr lang="fr-FR" sz="2400" dirty="0" err="1">
                <a:latin typeface="Arial" pitchFamily="34" charset="0"/>
                <a:cs typeface="Arial" pitchFamily="34" charset="0"/>
              </a:rPr>
              <a:t>Manifestarea</a:t>
            </a:r>
            <a:r>
              <a:rPr lang="fr-FR" sz="2400" dirty="0">
                <a:latin typeface="Arial" pitchFamily="34" charset="0"/>
                <a:cs typeface="Arial" pitchFamily="34" charset="0"/>
              </a:rPr>
              <a:t> </a:t>
            </a:r>
            <a:r>
              <a:rPr lang="fr-FR" sz="2400" dirty="0" err="1" smtClean="0">
                <a:latin typeface="Arial" pitchFamily="34" charset="0"/>
                <a:cs typeface="Arial" pitchFamily="34" charset="0"/>
              </a:rPr>
              <a:t>rigurozit</a:t>
            </a:r>
            <a:r>
              <a:rPr lang="ro-RO" sz="2400" dirty="0" smtClean="0">
                <a:latin typeface="Arial" pitchFamily="34" charset="0"/>
                <a:cs typeface="Arial" pitchFamily="34" charset="0"/>
              </a:rPr>
              <a:t>ă</a:t>
            </a:r>
            <a:r>
              <a:rPr lang="ro-RO" sz="2400" dirty="0">
                <a:latin typeface="Arial" pitchFamily="34" charset="0"/>
                <a:cs typeface="Arial" pitchFamily="34" charset="0"/>
              </a:rPr>
              <a:t>ț</a:t>
            </a:r>
            <a:r>
              <a:rPr lang="fr-FR" sz="2400" dirty="0" smtClean="0">
                <a:latin typeface="Arial" pitchFamily="34" charset="0"/>
                <a:cs typeface="Arial" pitchFamily="34" charset="0"/>
              </a:rPr>
              <a:t>ii </a:t>
            </a:r>
            <a:r>
              <a:rPr lang="ro-RO" sz="2400" dirty="0">
                <a:latin typeface="Arial" pitchFamily="34" charset="0"/>
                <a:cs typeface="Arial" pitchFamily="34" charset="0"/>
              </a:rPr>
              <a:t>î</a:t>
            </a:r>
            <a:r>
              <a:rPr lang="fr-FR" sz="2400" dirty="0" smtClean="0">
                <a:latin typeface="Arial" pitchFamily="34" charset="0"/>
                <a:cs typeface="Arial" pitchFamily="34" charset="0"/>
              </a:rPr>
              <a:t>n </a:t>
            </a:r>
            <a:r>
              <a:rPr lang="ro-RO" sz="2400" dirty="0" err="1">
                <a:latin typeface="Arial" pitchFamily="34" charset="0"/>
                <a:cs typeface="Arial" pitchFamily="34" charset="0"/>
              </a:rPr>
              <a:t>î</a:t>
            </a:r>
            <a:r>
              <a:rPr lang="fr-FR" sz="2400" dirty="0" err="1" smtClean="0">
                <a:latin typeface="Arial" pitchFamily="34" charset="0"/>
                <a:cs typeface="Arial" pitchFamily="34" charset="0"/>
              </a:rPr>
              <a:t>ndeplinirea</a:t>
            </a:r>
            <a:r>
              <a:rPr lang="fr-FR" sz="2400" dirty="0" smtClean="0">
                <a:latin typeface="Arial" pitchFamily="34" charset="0"/>
                <a:cs typeface="Arial" pitchFamily="34" charset="0"/>
              </a:rPr>
              <a:t> </a:t>
            </a:r>
            <a:r>
              <a:rPr lang="fr-FR" sz="2400" dirty="0" err="1" smtClean="0">
                <a:latin typeface="Arial" pitchFamily="34" charset="0"/>
                <a:cs typeface="Arial" pitchFamily="34" charset="0"/>
              </a:rPr>
              <a:t>sarcinilor</a:t>
            </a:r>
            <a:r>
              <a:rPr lang="ro-RO" sz="2400" dirty="0" smtClean="0">
                <a:latin typeface="Arial" pitchFamily="34" charset="0"/>
                <a:cs typeface="Arial" pitchFamily="34" charset="0"/>
              </a:rPr>
              <a:t>;</a:t>
            </a:r>
            <a:endParaRPr lang="ro-RO" sz="2400" dirty="0">
              <a:latin typeface="Arial" pitchFamily="34" charset="0"/>
              <a:cs typeface="Arial" pitchFamily="34" charset="0"/>
            </a:endParaRPr>
          </a:p>
          <a:p>
            <a:pPr marL="285750" lvl="0" indent="-285750">
              <a:buFont typeface="Wingdings" pitchFamily="2" charset="2"/>
              <a:buChar char="q"/>
            </a:pPr>
            <a:r>
              <a:rPr lang="ro-RO" sz="2400" dirty="0">
                <a:latin typeface="Arial" pitchFamily="34" charset="0"/>
                <a:cs typeface="Arial" pitchFamily="34" charset="0"/>
              </a:rPr>
              <a:t>U</a:t>
            </a:r>
            <a:r>
              <a:rPr lang="fr-FR" sz="2400" dirty="0" err="1" smtClean="0">
                <a:latin typeface="Arial" pitchFamily="34" charset="0"/>
                <a:cs typeface="Arial" pitchFamily="34" charset="0"/>
              </a:rPr>
              <a:t>tilizare</a:t>
            </a:r>
            <a:r>
              <a:rPr lang="ro-RO" sz="2400" dirty="0" smtClean="0">
                <a:latin typeface="Arial" pitchFamily="34" charset="0"/>
                <a:cs typeface="Arial" pitchFamily="34" charset="0"/>
              </a:rPr>
              <a:t> de</a:t>
            </a:r>
            <a:r>
              <a:rPr lang="fr-FR" sz="2400" dirty="0" smtClean="0">
                <a:latin typeface="Arial" pitchFamily="34" charset="0"/>
                <a:cs typeface="Arial" pitchFamily="34" charset="0"/>
              </a:rPr>
              <a:t> </a:t>
            </a:r>
            <a:r>
              <a:rPr lang="fr-FR" sz="2400" dirty="0">
                <a:latin typeface="Arial" pitchFamily="34" charset="0"/>
                <a:cs typeface="Arial" pitchFamily="34" charset="0"/>
              </a:rPr>
              <a:t>forme de </a:t>
            </a:r>
            <a:r>
              <a:rPr lang="fr-FR" sz="2400" dirty="0" err="1">
                <a:latin typeface="Arial" pitchFamily="34" charset="0"/>
                <a:cs typeface="Arial" pitchFamily="34" charset="0"/>
              </a:rPr>
              <a:t>comunicare</a:t>
            </a:r>
            <a:r>
              <a:rPr lang="fr-FR" sz="2400" dirty="0">
                <a:latin typeface="Arial" pitchFamily="34" charset="0"/>
                <a:cs typeface="Arial" pitchFamily="34" charset="0"/>
              </a:rPr>
              <a:t> </a:t>
            </a:r>
            <a:r>
              <a:rPr lang="fr-FR" sz="2400" dirty="0" err="1">
                <a:latin typeface="Arial" pitchFamily="34" charset="0"/>
                <a:cs typeface="Arial" pitchFamily="34" charset="0"/>
              </a:rPr>
              <a:t>adecvate</a:t>
            </a:r>
            <a:r>
              <a:rPr lang="fr-FR" sz="2400" dirty="0">
                <a:latin typeface="Arial" pitchFamily="34" charset="0"/>
                <a:cs typeface="Arial" pitchFamily="34" charset="0"/>
              </a:rPr>
              <a:t> </a:t>
            </a:r>
            <a:r>
              <a:rPr lang="fr-FR" sz="2400" dirty="0" err="1">
                <a:latin typeface="Arial" pitchFamily="34" charset="0"/>
                <a:cs typeface="Arial" pitchFamily="34" charset="0"/>
              </a:rPr>
              <a:t>cu</a:t>
            </a:r>
            <a:r>
              <a:rPr lang="fr-FR" sz="2400" dirty="0">
                <a:latin typeface="Arial" pitchFamily="34" charset="0"/>
                <a:cs typeface="Arial" pitchFamily="34" charset="0"/>
              </a:rPr>
              <a:t> </a:t>
            </a:r>
            <a:r>
              <a:rPr lang="fr-FR" sz="2400" dirty="0" err="1" smtClean="0">
                <a:latin typeface="Arial" pitchFamily="34" charset="0"/>
                <a:cs typeface="Arial" pitchFamily="34" charset="0"/>
              </a:rPr>
              <a:t>clien</a:t>
            </a:r>
            <a:r>
              <a:rPr lang="ro-RO" sz="2400" dirty="0" smtClean="0">
                <a:latin typeface="Arial" pitchFamily="34" charset="0"/>
                <a:cs typeface="Arial" pitchFamily="34" charset="0"/>
              </a:rPr>
              <a:t>ți</a:t>
            </a:r>
            <a:r>
              <a:rPr lang="fr-FR" sz="2400" dirty="0" smtClean="0">
                <a:latin typeface="Arial" pitchFamily="34" charset="0"/>
                <a:cs typeface="Arial" pitchFamily="34" charset="0"/>
              </a:rPr>
              <a:t>i</a:t>
            </a:r>
            <a:r>
              <a:rPr lang="ro-RO" sz="2400" dirty="0" smtClean="0">
                <a:latin typeface="Arial" pitchFamily="34" charset="0"/>
                <a:cs typeface="Arial" pitchFamily="34" charset="0"/>
              </a:rPr>
              <a:t> și</a:t>
            </a:r>
          </a:p>
          <a:p>
            <a:pPr lvl="0"/>
            <a:r>
              <a:rPr lang="ro-RO" sz="2400" dirty="0">
                <a:latin typeface="Arial" pitchFamily="34" charset="0"/>
                <a:cs typeface="Arial" pitchFamily="34" charset="0"/>
              </a:rPr>
              <a:t>a</a:t>
            </a:r>
            <a:r>
              <a:rPr lang="fr-FR" sz="2400" dirty="0" err="1" smtClean="0">
                <a:latin typeface="Arial" pitchFamily="34" charset="0"/>
                <a:cs typeface="Arial" pitchFamily="34" charset="0"/>
              </a:rPr>
              <a:t>ngaja</a:t>
            </a:r>
            <a:r>
              <a:rPr lang="ro-RO" sz="2400" dirty="0" smtClean="0">
                <a:latin typeface="Arial" pitchFamily="34" charset="0"/>
                <a:cs typeface="Arial" pitchFamily="34" charset="0"/>
              </a:rPr>
              <a:t>ți</a:t>
            </a:r>
            <a:r>
              <a:rPr lang="fr-FR" sz="2400" dirty="0" smtClean="0">
                <a:latin typeface="Arial" pitchFamily="34" charset="0"/>
                <a:cs typeface="Arial" pitchFamily="34" charset="0"/>
              </a:rPr>
              <a:t>i</a:t>
            </a:r>
            <a:r>
              <a:rPr lang="ro-RO" sz="2400" dirty="0">
                <a:latin typeface="Arial" pitchFamily="34" charset="0"/>
                <a:cs typeface="Arial" pitchFamily="34" charset="0"/>
              </a:rPr>
              <a:t> </a:t>
            </a:r>
            <a:r>
              <a:rPr lang="ro-RO" sz="2400" dirty="0" smtClean="0">
                <a:latin typeface="Arial" pitchFamily="34" charset="0"/>
                <a:cs typeface="Arial" pitchFamily="34" charset="0"/>
              </a:rPr>
              <a:t>și multe altele......</a:t>
            </a:r>
            <a:endParaRPr lang="ro-RO" sz="2400" dirty="0">
              <a:latin typeface="Arial" pitchFamily="34" charset="0"/>
              <a:cs typeface="Arial" pitchFamily="34" charset="0"/>
            </a:endParaRPr>
          </a:p>
          <a:p>
            <a:endParaRPr lang="ro-RO" sz="2400" dirty="0">
              <a:latin typeface="Arial" pitchFamily="34" charset="0"/>
              <a:cs typeface="Arial" pitchFamily="34" charset="0"/>
            </a:endParaRPr>
          </a:p>
        </p:txBody>
      </p:sp>
      <p:sp>
        <p:nvSpPr>
          <p:cNvPr id="4" name="TextBox 3"/>
          <p:cNvSpPr txBox="1"/>
          <p:nvPr/>
        </p:nvSpPr>
        <p:spPr>
          <a:xfrm>
            <a:off x="1371600" y="1066800"/>
            <a:ext cx="4931478" cy="369332"/>
          </a:xfrm>
          <a:prstGeom prst="rect">
            <a:avLst/>
          </a:prstGeom>
          <a:noFill/>
        </p:spPr>
        <p:txBody>
          <a:bodyPr wrap="none" rtlCol="0">
            <a:spAutoFit/>
          </a:bodyPr>
          <a:lstStyle/>
          <a:p>
            <a:r>
              <a:rPr lang="ro-RO" dirty="0" smtClean="0">
                <a:latin typeface="Arial" pitchFamily="34" charset="0"/>
                <a:cs typeface="Arial" pitchFamily="34" charset="0"/>
              </a:rPr>
              <a:t>NE-AM  DEZVOLTAT   ATITUDINI  DESPRE:</a:t>
            </a:r>
            <a:endParaRPr lang="ro-RO" dirty="0">
              <a:latin typeface="Arial" pitchFamily="34" charset="0"/>
              <a:cs typeface="Arial" pitchFamily="34" charset="0"/>
            </a:endParaRPr>
          </a:p>
        </p:txBody>
      </p:sp>
    </p:spTree>
    <p:extLst>
      <p:ext uri="{BB962C8B-B14F-4D97-AF65-F5344CB8AC3E}">
        <p14:creationId xmlns:p14="http://schemas.microsoft.com/office/powerpoint/2010/main" val="980437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304800" y="1447800"/>
            <a:ext cx="8534401" cy="954107"/>
          </a:xfrm>
          <a:prstGeom prst="rect">
            <a:avLst/>
          </a:prstGeom>
          <a:noFill/>
        </p:spPr>
        <p:txBody>
          <a:bodyPr wrap="square" rtlCol="0">
            <a:spAutoFit/>
          </a:bodyPr>
          <a:lstStyle/>
          <a:p>
            <a:r>
              <a:rPr lang="en-US" sz="2800" dirty="0" err="1" smtClean="0"/>
              <a:t>Mobilitatea</a:t>
            </a:r>
            <a:r>
              <a:rPr lang="en-US" sz="2800" dirty="0" smtClean="0"/>
              <a:t> a </a:t>
            </a:r>
            <a:r>
              <a:rPr lang="en-US" sz="2800" dirty="0" err="1" smtClean="0"/>
              <a:t>ajuns</a:t>
            </a:r>
            <a:r>
              <a:rPr lang="ro-RO" sz="2800" dirty="0" smtClean="0"/>
              <a:t> </a:t>
            </a:r>
            <a:r>
              <a:rPr lang="en-US" sz="2800" dirty="0" smtClean="0"/>
              <a:t> </a:t>
            </a:r>
            <a:r>
              <a:rPr lang="en-US" sz="2800" dirty="0" smtClean="0"/>
              <a:t>la un final </a:t>
            </a:r>
          </a:p>
          <a:p>
            <a:endParaRPr lang="en-US" sz="2800" dirty="0"/>
          </a:p>
        </p:txBody>
      </p:sp>
      <p:pic>
        <p:nvPicPr>
          <p:cNvPr id="1026" name="Picture 2" descr="Heart PNG, Heart Transparent Background - Free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053623"/>
            <a:ext cx="1905000" cy="17264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Portugal 40 x 60 c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438" y="5053624"/>
            <a:ext cx="3946762" cy="17264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92" y="2590800"/>
            <a:ext cx="32122508" cy="2308324"/>
          </a:xfrm>
          <a:prstGeom prst="rect">
            <a:avLst/>
          </a:prstGeom>
          <a:noFill/>
        </p:spPr>
        <p:txBody>
          <a:bodyPr wrap="square" rtlCol="0">
            <a:spAutoFit/>
          </a:bodyPr>
          <a:lstStyle/>
          <a:p>
            <a:r>
              <a:rPr lang="ro-RO" dirty="0" smtClean="0">
                <a:latin typeface="Arial" pitchFamily="34" charset="0"/>
                <a:cs typeface="Arial" pitchFamily="34" charset="0"/>
              </a:rPr>
              <a:t>În data de 14 octombrie am avut parte de festivitatea de încheiere a stadiului de practică</a:t>
            </a:r>
          </a:p>
          <a:p>
            <a:r>
              <a:rPr lang="ro-RO" dirty="0" smtClean="0">
                <a:latin typeface="Arial" pitchFamily="34" charset="0"/>
                <a:cs typeface="Arial" pitchFamily="34" charset="0"/>
              </a:rPr>
              <a:t>Efectuată în Portugalia. </a:t>
            </a:r>
            <a:r>
              <a:rPr lang="fr-FR" dirty="0" err="1" smtClean="0">
                <a:latin typeface="Arial" pitchFamily="34" charset="0"/>
                <a:cs typeface="Arial" pitchFamily="34" charset="0"/>
              </a:rPr>
              <a:t>Validarea</a:t>
            </a:r>
            <a:r>
              <a:rPr lang="fr-FR" dirty="0" smtClean="0">
                <a:latin typeface="Arial" pitchFamily="34" charset="0"/>
                <a:cs typeface="Arial" pitchFamily="34" charset="0"/>
              </a:rPr>
              <a:t> </a:t>
            </a:r>
            <a:r>
              <a:rPr lang="fr-FR" dirty="0" err="1">
                <a:latin typeface="Arial" pitchFamily="34" charset="0"/>
                <a:cs typeface="Arial" pitchFamily="34" charset="0"/>
              </a:rPr>
              <a:t>plasamentului</a:t>
            </a:r>
            <a:r>
              <a:rPr lang="fr-FR" dirty="0">
                <a:latin typeface="Arial" pitchFamily="34" charset="0"/>
                <a:cs typeface="Arial" pitchFamily="34" charset="0"/>
              </a:rPr>
              <a:t> </a:t>
            </a:r>
            <a:r>
              <a:rPr lang="ro-RO" dirty="0" smtClean="0">
                <a:latin typeface="Arial" pitchFamily="34" charset="0"/>
                <a:cs typeface="Arial" pitchFamily="34" charset="0"/>
              </a:rPr>
              <a:t>s-a făcut </a:t>
            </a:r>
            <a:r>
              <a:rPr lang="fr-FR" dirty="0" err="1" smtClean="0">
                <a:latin typeface="Arial" pitchFamily="34" charset="0"/>
                <a:cs typeface="Arial" pitchFamily="34" charset="0"/>
              </a:rPr>
              <a:t>prin</a:t>
            </a:r>
            <a:r>
              <a:rPr lang="fr-FR" dirty="0">
                <a:latin typeface="Arial" pitchFamily="34" charset="0"/>
                <a:cs typeface="Arial" pitchFamily="34" charset="0"/>
              </a:rPr>
              <a:t> </a:t>
            </a:r>
            <a:r>
              <a:rPr lang="fr-FR" dirty="0" err="1">
                <a:latin typeface="Arial" pitchFamily="34" charset="0"/>
                <a:cs typeface="Arial" pitchFamily="34" charset="0"/>
              </a:rPr>
              <a:t>acordarea</a:t>
            </a:r>
            <a:r>
              <a:rPr lang="fr-FR" dirty="0">
                <a:latin typeface="Arial" pitchFamily="34" charset="0"/>
                <a:cs typeface="Arial" pitchFamily="34" charset="0"/>
              </a:rPr>
              <a:t> </a:t>
            </a:r>
            <a:r>
              <a:rPr lang="fr-FR" dirty="0" err="1">
                <a:latin typeface="Arial" pitchFamily="34" charset="0"/>
                <a:cs typeface="Arial" pitchFamily="34" charset="0"/>
              </a:rPr>
              <a:t>documentului</a:t>
            </a:r>
            <a:r>
              <a:rPr lang="fr-FR" dirty="0">
                <a:latin typeface="Arial" pitchFamily="34" charset="0"/>
                <a:cs typeface="Arial" pitchFamily="34" charset="0"/>
              </a:rPr>
              <a:t> </a:t>
            </a:r>
            <a:endParaRPr lang="ro-RO" dirty="0" smtClean="0">
              <a:latin typeface="Arial" pitchFamily="34" charset="0"/>
              <a:cs typeface="Arial" pitchFamily="34" charset="0"/>
            </a:endParaRPr>
          </a:p>
          <a:p>
            <a:r>
              <a:rPr lang="fr-FR" dirty="0" smtClean="0">
                <a:latin typeface="Arial" pitchFamily="34" charset="0"/>
                <a:cs typeface="Arial" pitchFamily="34" charset="0"/>
              </a:rPr>
              <a:t>de </a:t>
            </a:r>
            <a:r>
              <a:rPr lang="fr-FR" dirty="0" err="1">
                <a:latin typeface="Arial" pitchFamily="34" charset="0"/>
                <a:cs typeface="Arial" pitchFamily="34" charset="0"/>
              </a:rPr>
              <a:t>Mobilitate</a:t>
            </a:r>
            <a:r>
              <a:rPr lang="fr-FR" dirty="0">
                <a:latin typeface="Arial" pitchFamily="34" charset="0"/>
                <a:cs typeface="Arial" pitchFamily="34" charset="0"/>
              </a:rPr>
              <a:t> </a:t>
            </a:r>
            <a:r>
              <a:rPr lang="fr-FR" dirty="0" smtClean="0">
                <a:latin typeface="Arial" pitchFamily="34" charset="0"/>
                <a:cs typeface="Arial" pitchFamily="34" charset="0"/>
              </a:rPr>
              <a:t>Europass.</a:t>
            </a:r>
            <a:r>
              <a:rPr lang="ro-RO" dirty="0" smtClean="0">
                <a:latin typeface="Arial" pitchFamily="34" charset="0"/>
                <a:cs typeface="Arial" pitchFamily="34" charset="0"/>
              </a:rPr>
              <a:t>Toate rezultatele noastre</a:t>
            </a:r>
            <a:r>
              <a:rPr lang="ro-RO" dirty="0">
                <a:latin typeface="Arial" pitchFamily="34" charset="0"/>
                <a:cs typeface="Arial" pitchFamily="34" charset="0"/>
              </a:rPr>
              <a:t> </a:t>
            </a:r>
            <a:r>
              <a:rPr lang="ro-RO" dirty="0" smtClean="0">
                <a:latin typeface="Arial" pitchFamily="34" charset="0"/>
                <a:cs typeface="Arial" pitchFamily="34" charset="0"/>
              </a:rPr>
              <a:t>au fost </a:t>
            </a:r>
            <a:r>
              <a:rPr lang="fr-FR" dirty="0" err="1" smtClean="0">
                <a:latin typeface="Arial" pitchFamily="34" charset="0"/>
                <a:cs typeface="Arial" pitchFamily="34" charset="0"/>
              </a:rPr>
              <a:t>înregistrate</a:t>
            </a:r>
            <a:r>
              <a:rPr lang="fr-FR" dirty="0" smtClean="0">
                <a:latin typeface="Arial" pitchFamily="34" charset="0"/>
                <a:cs typeface="Arial" pitchFamily="34" charset="0"/>
              </a:rPr>
              <a:t> </a:t>
            </a:r>
            <a:r>
              <a:rPr lang="fr-FR" dirty="0" err="1">
                <a:latin typeface="Arial" pitchFamily="34" charset="0"/>
                <a:cs typeface="Arial" pitchFamily="34" charset="0"/>
              </a:rPr>
              <a:t>în</a:t>
            </a:r>
            <a:r>
              <a:rPr lang="fr-FR" dirty="0">
                <a:latin typeface="Arial" pitchFamily="34" charset="0"/>
                <a:cs typeface="Arial" pitchFamily="34" charset="0"/>
              </a:rPr>
              <a:t> </a:t>
            </a:r>
            <a:r>
              <a:rPr lang="fr-FR" dirty="0" err="1">
                <a:latin typeface="Arial" pitchFamily="34" charset="0"/>
                <a:cs typeface="Arial" pitchFamily="34" charset="0"/>
              </a:rPr>
              <a:t>certificatul</a:t>
            </a:r>
            <a:r>
              <a:rPr lang="fr-FR" dirty="0">
                <a:latin typeface="Arial" pitchFamily="34" charset="0"/>
                <a:cs typeface="Arial" pitchFamily="34" charset="0"/>
              </a:rPr>
              <a:t> de </a:t>
            </a:r>
            <a:endParaRPr lang="ro-RO" dirty="0" smtClean="0">
              <a:latin typeface="Arial" pitchFamily="34" charset="0"/>
              <a:cs typeface="Arial" pitchFamily="34" charset="0"/>
            </a:endParaRPr>
          </a:p>
          <a:p>
            <a:r>
              <a:rPr lang="fr-FR" dirty="0" err="1" smtClean="0">
                <a:latin typeface="Arial" pitchFamily="34" charset="0"/>
                <a:cs typeface="Arial" pitchFamily="34" charset="0"/>
              </a:rPr>
              <a:t>Mobilitate</a:t>
            </a:r>
            <a:r>
              <a:rPr lang="fr-FR" dirty="0" smtClean="0">
                <a:latin typeface="Arial" pitchFamily="34" charset="0"/>
                <a:cs typeface="Arial" pitchFamily="34" charset="0"/>
              </a:rPr>
              <a:t> </a:t>
            </a:r>
            <a:r>
              <a:rPr lang="fr-FR" dirty="0">
                <a:latin typeface="Arial" pitchFamily="34" charset="0"/>
                <a:cs typeface="Arial" pitchFamily="34" charset="0"/>
              </a:rPr>
              <a:t>Europass. </a:t>
            </a:r>
            <a:r>
              <a:rPr lang="fr-FR" dirty="0" err="1">
                <a:latin typeface="Arial" pitchFamily="34" charset="0"/>
                <a:cs typeface="Arial" pitchFamily="34" charset="0"/>
              </a:rPr>
              <a:t>Documentul</a:t>
            </a:r>
            <a:r>
              <a:rPr lang="fr-FR" dirty="0">
                <a:latin typeface="Arial" pitchFamily="34" charset="0"/>
                <a:cs typeface="Arial" pitchFamily="34" charset="0"/>
              </a:rPr>
              <a:t> de </a:t>
            </a:r>
            <a:r>
              <a:rPr lang="fr-FR" dirty="0" err="1">
                <a:latin typeface="Arial" pitchFamily="34" charset="0"/>
                <a:cs typeface="Arial" pitchFamily="34" charset="0"/>
              </a:rPr>
              <a:t>mobilitate</a:t>
            </a:r>
            <a:r>
              <a:rPr lang="fr-FR" dirty="0">
                <a:latin typeface="Arial" pitchFamily="34" charset="0"/>
                <a:cs typeface="Arial" pitchFamily="34" charset="0"/>
              </a:rPr>
              <a:t> </a:t>
            </a:r>
            <a:r>
              <a:rPr lang="ro-RO" dirty="0" smtClean="0">
                <a:latin typeface="Arial" pitchFamily="34" charset="0"/>
                <a:cs typeface="Arial" pitchFamily="34" charset="0"/>
              </a:rPr>
              <a:t>a fost </a:t>
            </a:r>
            <a:r>
              <a:rPr lang="fr-FR" dirty="0" err="1" smtClean="0">
                <a:latin typeface="Arial" pitchFamily="34" charset="0"/>
                <a:cs typeface="Arial" pitchFamily="34" charset="0"/>
              </a:rPr>
              <a:t>completat</a:t>
            </a:r>
            <a:r>
              <a:rPr lang="fr-FR" dirty="0" smtClean="0">
                <a:latin typeface="Arial" pitchFamily="34" charset="0"/>
                <a:cs typeface="Arial" pitchFamily="34" charset="0"/>
              </a:rPr>
              <a:t> </a:t>
            </a:r>
            <a:r>
              <a:rPr lang="fr-FR" dirty="0" err="1">
                <a:latin typeface="Arial" pitchFamily="34" charset="0"/>
                <a:cs typeface="Arial" pitchFamily="34" charset="0"/>
              </a:rPr>
              <a:t>cu</a:t>
            </a:r>
            <a:r>
              <a:rPr lang="fr-FR" dirty="0">
                <a:latin typeface="Arial" pitchFamily="34" charset="0"/>
                <a:cs typeface="Arial" pitchFamily="34" charset="0"/>
              </a:rPr>
              <a:t> </a:t>
            </a:r>
            <a:r>
              <a:rPr lang="fr-FR" dirty="0" err="1">
                <a:latin typeface="Arial" pitchFamily="34" charset="0"/>
                <a:cs typeface="Arial" pitchFamily="34" charset="0"/>
              </a:rPr>
              <a:t>cunostinte</a:t>
            </a:r>
            <a:r>
              <a:rPr lang="fr-FR" dirty="0">
                <a:latin typeface="Arial" pitchFamily="34" charset="0"/>
                <a:cs typeface="Arial" pitchFamily="34" charset="0"/>
              </a:rPr>
              <a:t>, </a:t>
            </a:r>
            <a:r>
              <a:rPr lang="fr-FR" dirty="0" err="1" smtClean="0">
                <a:latin typeface="Arial" pitchFamily="34" charset="0"/>
                <a:cs typeface="Arial" pitchFamily="34" charset="0"/>
              </a:rPr>
              <a:t>abilitati</a:t>
            </a:r>
            <a:endParaRPr lang="ro-RO" dirty="0" smtClean="0">
              <a:latin typeface="Arial" pitchFamily="34" charset="0"/>
              <a:cs typeface="Arial" pitchFamily="34" charset="0"/>
            </a:endParaRPr>
          </a:p>
          <a:p>
            <a:r>
              <a:rPr lang="fr-FR" dirty="0" smtClean="0">
                <a:latin typeface="Arial" pitchFamily="34" charset="0"/>
                <a:cs typeface="Arial" pitchFamily="34" charset="0"/>
              </a:rPr>
              <a:t> </a:t>
            </a:r>
            <a:r>
              <a:rPr lang="fr-FR" dirty="0">
                <a:latin typeface="Arial" pitchFamily="34" charset="0"/>
                <a:cs typeface="Arial" pitchFamily="34" charset="0"/>
              </a:rPr>
              <a:t>si </a:t>
            </a:r>
            <a:r>
              <a:rPr lang="fr-FR" dirty="0" err="1">
                <a:latin typeface="Arial" pitchFamily="34" charset="0"/>
                <a:cs typeface="Arial" pitchFamily="34" charset="0"/>
              </a:rPr>
              <a:t>competente</a:t>
            </a:r>
            <a:r>
              <a:rPr lang="fr-FR" dirty="0">
                <a:latin typeface="Arial" pitchFamily="34" charset="0"/>
                <a:cs typeface="Arial" pitchFamily="34" charset="0"/>
              </a:rPr>
              <a:t> </a:t>
            </a:r>
            <a:r>
              <a:rPr lang="fr-FR" dirty="0" err="1">
                <a:latin typeface="Arial" pitchFamily="34" charset="0"/>
                <a:cs typeface="Arial" pitchFamily="34" charset="0"/>
              </a:rPr>
              <a:t>dobandite</a:t>
            </a:r>
            <a:r>
              <a:rPr lang="fr-FR" dirty="0">
                <a:latin typeface="Arial" pitchFamily="34" charset="0"/>
                <a:cs typeface="Arial" pitchFamily="34" charset="0"/>
              </a:rPr>
              <a:t> de </a:t>
            </a:r>
            <a:r>
              <a:rPr lang="ro-RO" dirty="0" smtClean="0">
                <a:latin typeface="Arial" pitchFamily="34" charset="0"/>
                <a:cs typeface="Arial" pitchFamily="34" charset="0"/>
              </a:rPr>
              <a:t>fiecare dintre noi </a:t>
            </a:r>
            <a:r>
              <a:rPr lang="fr-FR" dirty="0" smtClean="0">
                <a:latin typeface="Arial" pitchFamily="34" charset="0"/>
                <a:cs typeface="Arial" pitchFamily="34" charset="0"/>
              </a:rPr>
              <a:t> </a:t>
            </a:r>
            <a:r>
              <a:rPr lang="ro-RO" dirty="0">
                <a:latin typeface="Arial" pitchFamily="34" charset="0"/>
                <a:cs typeface="Arial" pitchFamily="34" charset="0"/>
              </a:rPr>
              <a:t>î</a:t>
            </a:r>
            <a:r>
              <a:rPr lang="fr-FR" dirty="0" smtClean="0">
                <a:latin typeface="Arial" pitchFamily="34" charset="0"/>
                <a:cs typeface="Arial" pitchFamily="34" charset="0"/>
              </a:rPr>
              <a:t>n </a:t>
            </a:r>
            <a:r>
              <a:rPr lang="fr-FR" dirty="0" err="1">
                <a:latin typeface="Arial" pitchFamily="34" charset="0"/>
                <a:cs typeface="Arial" pitchFamily="34" charset="0"/>
              </a:rPr>
              <a:t>stagiul</a:t>
            </a:r>
            <a:r>
              <a:rPr lang="fr-FR" dirty="0">
                <a:latin typeface="Arial" pitchFamily="34" charset="0"/>
                <a:cs typeface="Arial" pitchFamily="34" charset="0"/>
              </a:rPr>
              <a:t> de </a:t>
            </a:r>
            <a:r>
              <a:rPr lang="fr-FR" dirty="0" err="1">
                <a:latin typeface="Arial" pitchFamily="34" charset="0"/>
                <a:cs typeface="Arial" pitchFamily="34" charset="0"/>
              </a:rPr>
              <a:t>practica</a:t>
            </a:r>
            <a:r>
              <a:rPr lang="fr-FR" dirty="0">
                <a:latin typeface="Arial" pitchFamily="34" charset="0"/>
                <a:cs typeface="Arial" pitchFamily="34" charset="0"/>
              </a:rPr>
              <a:t>. </a:t>
            </a:r>
            <a:endParaRPr lang="ro-RO" dirty="0">
              <a:latin typeface="Arial" pitchFamily="34" charset="0"/>
              <a:cs typeface="Arial" pitchFamily="34" charset="0"/>
            </a:endParaRPr>
          </a:p>
          <a:p>
            <a:r>
              <a:rPr lang="fr-FR" dirty="0" err="1">
                <a:latin typeface="Arial" pitchFamily="34" charset="0"/>
                <a:cs typeface="Arial" pitchFamily="34" charset="0"/>
              </a:rPr>
              <a:t>Documentul</a:t>
            </a:r>
            <a:r>
              <a:rPr lang="fr-FR" dirty="0">
                <a:latin typeface="Arial" pitchFamily="34" charset="0"/>
                <a:cs typeface="Arial" pitchFamily="34" charset="0"/>
              </a:rPr>
              <a:t> </a:t>
            </a:r>
            <a:r>
              <a:rPr lang="ro-RO" dirty="0" smtClean="0">
                <a:latin typeface="Arial" pitchFamily="34" charset="0"/>
                <a:cs typeface="Arial" pitchFamily="34" charset="0"/>
              </a:rPr>
              <a:t>a fost semnat </a:t>
            </a:r>
            <a:r>
              <a:rPr lang="fr-FR" dirty="0" smtClean="0">
                <a:latin typeface="Arial" pitchFamily="34" charset="0"/>
                <a:cs typeface="Arial" pitchFamily="34" charset="0"/>
              </a:rPr>
              <a:t>de </a:t>
            </a:r>
            <a:r>
              <a:rPr lang="fr-FR" dirty="0" err="1">
                <a:latin typeface="Arial" pitchFamily="34" charset="0"/>
                <a:cs typeface="Arial" pitchFamily="34" charset="0"/>
              </a:rPr>
              <a:t>catre</a:t>
            </a:r>
            <a:r>
              <a:rPr lang="fr-FR" dirty="0">
                <a:latin typeface="Arial" pitchFamily="34" charset="0"/>
                <a:cs typeface="Arial" pitchFamily="34" charset="0"/>
              </a:rPr>
              <a:t> participant, </a:t>
            </a:r>
            <a:r>
              <a:rPr lang="fr-FR" dirty="0" err="1">
                <a:latin typeface="Arial" pitchFamily="34" charset="0"/>
                <a:cs typeface="Arial" pitchFamily="34" charset="0"/>
              </a:rPr>
              <a:t>tutorele</a:t>
            </a:r>
            <a:r>
              <a:rPr lang="fr-FR" dirty="0">
                <a:latin typeface="Arial" pitchFamily="34" charset="0"/>
                <a:cs typeface="Arial" pitchFamily="34" charset="0"/>
              </a:rPr>
              <a:t> de </a:t>
            </a:r>
            <a:r>
              <a:rPr lang="fr-FR" dirty="0" err="1" smtClean="0">
                <a:latin typeface="Arial" pitchFamily="34" charset="0"/>
                <a:cs typeface="Arial" pitchFamily="34" charset="0"/>
              </a:rPr>
              <a:t>practic</a:t>
            </a:r>
            <a:r>
              <a:rPr lang="ro-RO" dirty="0" smtClean="0">
                <a:latin typeface="Arial" pitchFamily="34" charset="0"/>
                <a:cs typeface="Arial" pitchFamily="34" charset="0"/>
              </a:rPr>
              <a:t>ă</a:t>
            </a:r>
            <a:r>
              <a:rPr lang="fr-FR" dirty="0" smtClean="0">
                <a:latin typeface="Arial" pitchFamily="34" charset="0"/>
                <a:cs typeface="Arial" pitchFamily="34" charset="0"/>
              </a:rPr>
              <a:t> </a:t>
            </a:r>
            <a:r>
              <a:rPr lang="fr-FR" dirty="0">
                <a:latin typeface="Arial" pitchFamily="34" charset="0"/>
                <a:cs typeface="Arial" pitchFamily="34" charset="0"/>
              </a:rPr>
              <a:t>si </a:t>
            </a:r>
            <a:r>
              <a:rPr lang="fr-FR" dirty="0" err="1">
                <a:latin typeface="Arial" pitchFamily="34" charset="0"/>
                <a:cs typeface="Arial" pitchFamily="34" charset="0"/>
              </a:rPr>
              <a:t>managerul</a:t>
            </a:r>
            <a:r>
              <a:rPr lang="fr-FR" dirty="0">
                <a:latin typeface="Arial" pitchFamily="34" charset="0"/>
                <a:cs typeface="Arial" pitchFamily="34" charset="0"/>
              </a:rPr>
              <a:t> </a:t>
            </a:r>
            <a:r>
              <a:rPr lang="fr-FR" dirty="0" smtClean="0">
                <a:latin typeface="Arial" pitchFamily="34" charset="0"/>
                <a:cs typeface="Arial" pitchFamily="34" charset="0"/>
              </a:rPr>
              <a:t>firme</a:t>
            </a:r>
            <a:r>
              <a:rPr lang="ro-RO" dirty="0" smtClean="0">
                <a:latin typeface="Arial" pitchFamily="34" charset="0"/>
                <a:cs typeface="Arial" pitchFamily="34" charset="0"/>
              </a:rPr>
              <a:t>i</a:t>
            </a:r>
          </a:p>
          <a:p>
            <a:r>
              <a:rPr lang="fr-FR" dirty="0" smtClean="0">
                <a:latin typeface="Arial" pitchFamily="34" charset="0"/>
                <a:cs typeface="Arial" pitchFamily="34" charset="0"/>
              </a:rPr>
              <a:t> </a:t>
            </a:r>
            <a:r>
              <a:rPr lang="fr-FR" dirty="0">
                <a:latin typeface="Arial" pitchFamily="34" charset="0"/>
                <a:cs typeface="Arial" pitchFamily="34" charset="0"/>
              </a:rPr>
              <a:t>de </a:t>
            </a:r>
            <a:r>
              <a:rPr lang="fr-FR" dirty="0" err="1" smtClean="0">
                <a:latin typeface="Arial" pitchFamily="34" charset="0"/>
                <a:cs typeface="Arial" pitchFamily="34" charset="0"/>
              </a:rPr>
              <a:t>primire</a:t>
            </a:r>
            <a:r>
              <a:rPr lang="ro-RO" dirty="0" smtClean="0">
                <a:latin typeface="Arial" pitchFamily="34" charset="0"/>
                <a:cs typeface="Arial" pitchFamily="34" charset="0"/>
              </a:rPr>
              <a:t>. În ultima zi de mobilitate într-un cadru festiv tuturor participaților </a:t>
            </a:r>
          </a:p>
          <a:p>
            <a:r>
              <a:rPr lang="ro-RO" dirty="0">
                <a:latin typeface="Arial" pitchFamily="34" charset="0"/>
                <a:cs typeface="Arial" pitchFamily="34" charset="0"/>
              </a:rPr>
              <a:t>l</a:t>
            </a:r>
            <a:r>
              <a:rPr lang="ro-RO" dirty="0" smtClean="0">
                <a:latin typeface="Arial" pitchFamily="34" charset="0"/>
                <a:cs typeface="Arial" pitchFamily="34" charset="0"/>
              </a:rPr>
              <a:t>i s-a înmânat acest certificat. AM  FOST  FOARTE  MÂNDRI!</a:t>
            </a:r>
            <a:r>
              <a:rPr lang="fr-FR" dirty="0" smtClean="0">
                <a:latin typeface="Arial" pitchFamily="34" charset="0"/>
                <a:cs typeface="Arial" pitchFamily="34" charset="0"/>
              </a:rPr>
              <a:t>.</a:t>
            </a:r>
            <a:endParaRPr lang="ro-RO" dirty="0">
              <a:latin typeface="Arial" pitchFamily="34" charset="0"/>
              <a:cs typeface="Arial" pitchFamily="34" charset="0"/>
            </a:endParaRPr>
          </a:p>
        </p:txBody>
      </p:sp>
    </p:spTree>
    <p:extLst>
      <p:ext uri="{BB962C8B-B14F-4D97-AF65-F5344CB8AC3E}">
        <p14:creationId xmlns:p14="http://schemas.microsoft.com/office/powerpoint/2010/main" val="2228743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399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577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7019"/>
            <a:ext cx="9144000" cy="559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45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0"/>
            <a:ext cx="7620000" cy="1477328"/>
          </a:xfrm>
          <a:prstGeom prst="rect">
            <a:avLst/>
          </a:prstGeom>
          <a:noFill/>
        </p:spPr>
        <p:txBody>
          <a:bodyPr wrap="square" rtlCol="0">
            <a:spAutoFit/>
          </a:bodyPr>
          <a:lstStyle/>
          <a:p>
            <a:pPr algn="ctr"/>
            <a:r>
              <a:rPr lang="ro-RO" dirty="0" smtClean="0">
                <a:latin typeface="Arial" pitchFamily="34" charset="0"/>
                <a:cs typeface="Arial" pitchFamily="34" charset="0"/>
              </a:rPr>
              <a:t>SĂ  TRĂIEȘTI   ERASMUS + !!!</a:t>
            </a:r>
          </a:p>
          <a:p>
            <a:pPr algn="ctr"/>
            <a:endParaRPr lang="ro-RO" dirty="0">
              <a:latin typeface="Arial" pitchFamily="34" charset="0"/>
              <a:cs typeface="Arial" pitchFamily="34" charset="0"/>
            </a:endParaRPr>
          </a:p>
          <a:p>
            <a:pPr algn="ctr"/>
            <a:endParaRPr lang="ro-RO" dirty="0" smtClean="0">
              <a:latin typeface="Arial" pitchFamily="34" charset="0"/>
              <a:cs typeface="Arial" pitchFamily="34" charset="0"/>
            </a:endParaRPr>
          </a:p>
          <a:p>
            <a:pPr algn="ctr"/>
            <a:endParaRPr lang="ro-RO" dirty="0">
              <a:latin typeface="Arial" pitchFamily="34" charset="0"/>
              <a:cs typeface="Arial" pitchFamily="34" charset="0"/>
            </a:endParaRPr>
          </a:p>
          <a:p>
            <a:pPr algn="ctr"/>
            <a:r>
              <a:rPr lang="ro-RO" dirty="0" smtClean="0">
                <a:latin typeface="Arial" pitchFamily="34" charset="0"/>
                <a:cs typeface="Arial" pitchFamily="34" charset="0"/>
              </a:rPr>
              <a:t>VĂ  MULȚUMIM!</a:t>
            </a:r>
            <a:endParaRPr lang="ro-RO" dirty="0">
              <a:latin typeface="Arial" pitchFamily="34" charset="0"/>
              <a:cs typeface="Arial" pitchFamily="34" charset="0"/>
            </a:endParaRPr>
          </a:p>
        </p:txBody>
      </p:sp>
    </p:spTree>
    <p:extLst>
      <p:ext uri="{BB962C8B-B14F-4D97-AF65-F5344CB8AC3E}">
        <p14:creationId xmlns:p14="http://schemas.microsoft.com/office/powerpoint/2010/main" val="172825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8" name="TextBox 7"/>
          <p:cNvSpPr txBox="1"/>
          <p:nvPr/>
        </p:nvSpPr>
        <p:spPr>
          <a:xfrm>
            <a:off x="673231" y="2667000"/>
            <a:ext cx="7848600" cy="1754326"/>
          </a:xfrm>
          <a:prstGeom prst="rect">
            <a:avLst/>
          </a:prstGeom>
          <a:noFill/>
        </p:spPr>
        <p:txBody>
          <a:bodyPr wrap="square" rtlCol="0">
            <a:spAutoFit/>
          </a:bodyPr>
          <a:lstStyle/>
          <a:p>
            <a:r>
              <a:rPr lang="ro-RO" dirty="0">
                <a:latin typeface="Arial" pitchFamily="34" charset="0"/>
                <a:cs typeface="Arial" pitchFamily="34" charset="0"/>
              </a:rPr>
              <a:t>Î</a:t>
            </a:r>
            <a:r>
              <a:rPr lang="en-US" dirty="0" smtClean="0">
                <a:latin typeface="Arial" pitchFamily="34" charset="0"/>
                <a:cs typeface="Arial" pitchFamily="34" charset="0"/>
              </a:rPr>
              <a:t>n </a:t>
            </a:r>
            <a:r>
              <a:rPr lang="en-US" dirty="0" err="1" smtClean="0">
                <a:latin typeface="Arial" pitchFamily="34" charset="0"/>
                <a:cs typeface="Arial" pitchFamily="34" charset="0"/>
              </a:rPr>
              <a:t>decursul</a:t>
            </a:r>
            <a:r>
              <a:rPr lang="en-US" dirty="0" smtClean="0">
                <a:latin typeface="Arial" pitchFamily="34" charset="0"/>
                <a:cs typeface="Arial" pitchFamily="34" charset="0"/>
              </a:rPr>
              <a:t> </a:t>
            </a:r>
            <a:r>
              <a:rPr lang="en-US" dirty="0" err="1" smtClean="0">
                <a:latin typeface="Arial" pitchFamily="34" charset="0"/>
                <a:cs typeface="Arial" pitchFamily="34" charset="0"/>
              </a:rPr>
              <a:t>primei</a:t>
            </a:r>
            <a:r>
              <a:rPr lang="en-US" dirty="0" smtClean="0">
                <a:latin typeface="Arial" pitchFamily="34" charset="0"/>
                <a:cs typeface="Arial" pitchFamily="34" charset="0"/>
              </a:rPr>
              <a:t> </a:t>
            </a:r>
            <a:r>
              <a:rPr lang="en-US" dirty="0" err="1" smtClean="0">
                <a:latin typeface="Arial" pitchFamily="34" charset="0"/>
                <a:cs typeface="Arial" pitchFamily="34" charset="0"/>
              </a:rPr>
              <a:t>saptamani</a:t>
            </a:r>
            <a:r>
              <a:rPr lang="en-US" dirty="0" smtClean="0">
                <a:latin typeface="Arial" pitchFamily="34" charset="0"/>
                <a:cs typeface="Arial" pitchFamily="34" charset="0"/>
              </a:rPr>
              <a:t> </a:t>
            </a:r>
            <a:r>
              <a:rPr lang="ro-RO" dirty="0" smtClean="0">
                <a:latin typeface="Arial" pitchFamily="34" charset="0"/>
                <a:cs typeface="Arial" pitchFamily="34" charset="0"/>
              </a:rPr>
              <a:t> sub îndrumarea tutorilor de practică </a:t>
            </a:r>
            <a:r>
              <a:rPr lang="en-US" dirty="0" smtClean="0">
                <a:latin typeface="Arial" pitchFamily="34" charset="0"/>
                <a:cs typeface="Arial" pitchFamily="34" charset="0"/>
              </a:rPr>
              <a:t>ne </a:t>
            </a:r>
            <a:r>
              <a:rPr lang="en-US" dirty="0" err="1" smtClean="0">
                <a:latin typeface="Arial" pitchFamily="34" charset="0"/>
                <a:cs typeface="Arial" pitchFamily="34" charset="0"/>
              </a:rPr>
              <a:t>este</a:t>
            </a:r>
            <a:r>
              <a:rPr lang="en-US" dirty="0" smtClean="0">
                <a:latin typeface="Arial" pitchFamily="34" charset="0"/>
                <a:cs typeface="Arial" pitchFamily="34" charset="0"/>
              </a:rPr>
              <a:t> </a:t>
            </a:r>
            <a:r>
              <a:rPr lang="en-US" dirty="0" err="1" smtClean="0">
                <a:latin typeface="Arial" pitchFamily="34" charset="0"/>
                <a:cs typeface="Arial" pitchFamily="34" charset="0"/>
              </a:rPr>
              <a:t>prezentat</a:t>
            </a:r>
            <a:r>
              <a:rPr lang="en-US" dirty="0" smtClean="0">
                <a:latin typeface="Arial" pitchFamily="34" charset="0"/>
                <a:cs typeface="Arial" pitchFamily="34" charset="0"/>
              </a:rPr>
              <a:t> </a:t>
            </a:r>
            <a:r>
              <a:rPr lang="en-US" dirty="0" err="1" smtClean="0">
                <a:latin typeface="Arial" pitchFamily="34" charset="0"/>
                <a:cs typeface="Arial" pitchFamily="34" charset="0"/>
              </a:rPr>
              <a:t>rezervarea</a:t>
            </a:r>
            <a:r>
              <a:rPr lang="en-US" dirty="0" smtClean="0">
                <a:latin typeface="Arial" pitchFamily="34" charset="0"/>
                <a:cs typeface="Arial" pitchFamily="34" charset="0"/>
              </a:rPr>
              <a:t> </a:t>
            </a:r>
            <a:r>
              <a:rPr lang="en-US" dirty="0" err="1" smtClean="0">
                <a:latin typeface="Arial" pitchFamily="34" charset="0"/>
                <a:cs typeface="Arial" pitchFamily="34" charset="0"/>
              </a:rPr>
              <a:t>spatiilor</a:t>
            </a:r>
            <a:r>
              <a:rPr lang="en-US" dirty="0" smtClean="0">
                <a:latin typeface="Arial" pitchFamily="34" charset="0"/>
                <a:cs typeface="Arial" pitchFamily="34" charset="0"/>
              </a:rPr>
              <a:t> de </a:t>
            </a:r>
            <a:r>
              <a:rPr lang="en-US" dirty="0" err="1" smtClean="0">
                <a:latin typeface="Arial" pitchFamily="34" charset="0"/>
                <a:cs typeface="Arial" pitchFamily="34" charset="0"/>
              </a:rPr>
              <a:t>cazare</a:t>
            </a:r>
            <a:r>
              <a:rPr lang="en-US" dirty="0" smtClean="0">
                <a:latin typeface="Arial" pitchFamily="34" charset="0"/>
                <a:cs typeface="Arial" pitchFamily="34" charset="0"/>
              </a:rPr>
              <a:t> , </a:t>
            </a:r>
            <a:r>
              <a:rPr lang="ro-RO" dirty="0">
                <a:latin typeface="Arial" pitchFamily="34" charset="0"/>
                <a:cs typeface="Arial" pitchFamily="34" charset="0"/>
              </a:rPr>
              <a:t>î</a:t>
            </a:r>
            <a:r>
              <a:rPr lang="ro-RO" dirty="0" smtClean="0">
                <a:latin typeface="Arial" pitchFamily="34" charset="0"/>
                <a:cs typeface="Arial" pitchFamily="34" charset="0"/>
              </a:rPr>
              <a:t>nregistrarea </a:t>
            </a:r>
            <a:r>
              <a:rPr lang="ro-RO" dirty="0">
                <a:latin typeface="Arial" pitchFamily="34" charset="0"/>
                <a:cs typeface="Arial" pitchFamily="34" charset="0"/>
              </a:rPr>
              <a:t>rezervărilor prin sistem </a:t>
            </a:r>
            <a:r>
              <a:rPr lang="ro-RO" dirty="0" smtClean="0">
                <a:latin typeface="Arial" pitchFamily="34" charset="0"/>
                <a:cs typeface="Arial" pitchFamily="34" charset="0"/>
              </a:rPr>
              <a:t>informatic</a:t>
            </a:r>
            <a:r>
              <a:rPr lang="en-US" dirty="0" smtClean="0">
                <a:latin typeface="Arial" pitchFamily="34" charset="0"/>
                <a:cs typeface="Arial" pitchFamily="34" charset="0"/>
              </a:rPr>
              <a:t>,</a:t>
            </a:r>
            <a:r>
              <a:rPr lang="ro-RO" dirty="0" smtClean="0">
                <a:latin typeface="Arial" pitchFamily="34" charset="0"/>
                <a:cs typeface="Arial" pitchFamily="34" charset="0"/>
              </a:rPr>
              <a:t> </a:t>
            </a:r>
            <a:r>
              <a:rPr lang="ro-RO" dirty="0" smtClean="0">
                <a:latin typeface="Arial" pitchFamily="34" charset="0"/>
                <a:cs typeface="Arial" pitchFamily="34" charset="0"/>
              </a:rPr>
              <a:t>g</a:t>
            </a:r>
            <a:r>
              <a:rPr lang="ro-RO" dirty="0" smtClean="0">
                <a:latin typeface="Arial" pitchFamily="34" charset="0"/>
                <a:cs typeface="Arial" pitchFamily="34" charset="0"/>
              </a:rPr>
              <a:t>estionarea </a:t>
            </a:r>
            <a:r>
              <a:rPr lang="ro-RO" dirty="0" smtClean="0">
                <a:latin typeface="Arial" pitchFamily="34" charset="0"/>
                <a:cs typeface="Arial" pitchFamily="34" charset="0"/>
              </a:rPr>
              <a:t>rezervărilor</a:t>
            </a:r>
            <a:r>
              <a:rPr lang="en-US" dirty="0" smtClean="0">
                <a:latin typeface="Arial" pitchFamily="34" charset="0"/>
                <a:cs typeface="Arial" pitchFamily="34" charset="0"/>
              </a:rPr>
              <a:t>,</a:t>
            </a:r>
            <a:r>
              <a:rPr lang="ro-RO" dirty="0" smtClean="0">
                <a:latin typeface="Arial" pitchFamily="34" charset="0"/>
                <a:cs typeface="Arial" pitchFamily="34" charset="0"/>
              </a:rPr>
              <a:t> am întocmit </a:t>
            </a:r>
            <a:r>
              <a:rPr lang="ro-RO" dirty="0">
                <a:latin typeface="Arial" pitchFamily="34" charset="0"/>
                <a:cs typeface="Arial" pitchFamily="34" charset="0"/>
              </a:rPr>
              <a:t>și </a:t>
            </a:r>
            <a:r>
              <a:rPr lang="ro-RO" dirty="0" smtClean="0">
                <a:latin typeface="Arial" pitchFamily="34" charset="0"/>
                <a:cs typeface="Arial" pitchFamily="34" charset="0"/>
              </a:rPr>
              <a:t>urmărit derularea  corespondenței</a:t>
            </a:r>
            <a:r>
              <a:rPr lang="en-US" dirty="0" smtClean="0">
                <a:latin typeface="Arial" pitchFamily="34" charset="0"/>
                <a:cs typeface="Arial" pitchFamily="34" charset="0"/>
              </a:rPr>
              <a:t>,</a:t>
            </a:r>
            <a:r>
              <a:rPr lang="ro-RO" dirty="0" smtClean="0">
                <a:latin typeface="Arial" pitchFamily="34" charset="0"/>
                <a:cs typeface="Arial" pitchFamily="34" charset="0"/>
              </a:rPr>
              <a:t> am transmis la </a:t>
            </a:r>
            <a:r>
              <a:rPr lang="ro-RO" dirty="0">
                <a:latin typeface="Arial" pitchFamily="34" charset="0"/>
                <a:cs typeface="Arial" pitchFamily="34" charset="0"/>
              </a:rPr>
              <a:t>recepție </a:t>
            </a:r>
            <a:r>
              <a:rPr lang="ro-RO" dirty="0" smtClean="0">
                <a:latin typeface="Arial" pitchFamily="34" charset="0"/>
                <a:cs typeface="Arial" pitchFamily="34" charset="0"/>
              </a:rPr>
              <a:t> situația  </a:t>
            </a:r>
            <a:r>
              <a:rPr lang="ro-RO" dirty="0">
                <a:latin typeface="Arial" pitchFamily="34" charset="0"/>
                <a:cs typeface="Arial" pitchFamily="34" charset="0"/>
              </a:rPr>
              <a:t>rezervărilor și a listei </a:t>
            </a:r>
            <a:r>
              <a:rPr lang="ro-RO" dirty="0" smtClean="0">
                <a:latin typeface="Arial" pitchFamily="34" charset="0"/>
                <a:cs typeface="Arial" pitchFamily="34" charset="0"/>
              </a:rPr>
              <a:t>sosirilor</a:t>
            </a:r>
            <a:r>
              <a:rPr lang="en-US" dirty="0" smtClean="0">
                <a:latin typeface="Arial" pitchFamily="34" charset="0"/>
                <a:cs typeface="Arial" pitchFamily="34" charset="0"/>
              </a:rPr>
              <a:t>.</a:t>
            </a:r>
          </a:p>
          <a:p>
            <a:r>
              <a:rPr lang="ro-RO" dirty="0" err="1">
                <a:latin typeface="Arial" pitchFamily="34" charset="0"/>
                <a:cs typeface="Arial" pitchFamily="34" charset="0"/>
              </a:rPr>
              <a:t>Î</a:t>
            </a:r>
            <a:r>
              <a:rPr lang="en-US" dirty="0" err="1" smtClean="0">
                <a:latin typeface="Arial" pitchFamily="34" charset="0"/>
                <a:cs typeface="Arial" pitchFamily="34" charset="0"/>
              </a:rPr>
              <a:t>nceputul</a:t>
            </a:r>
            <a:r>
              <a:rPr lang="en-US" dirty="0" smtClean="0">
                <a:latin typeface="Arial" pitchFamily="34" charset="0"/>
                <a:cs typeface="Arial" pitchFamily="34" charset="0"/>
              </a:rPr>
              <a:t> </a:t>
            </a:r>
            <a:r>
              <a:rPr lang="en-US" dirty="0" err="1" smtClean="0">
                <a:latin typeface="Arial" pitchFamily="34" charset="0"/>
                <a:cs typeface="Arial" pitchFamily="34" charset="0"/>
              </a:rPr>
              <a:t>unei</a:t>
            </a:r>
            <a:r>
              <a:rPr lang="en-US" dirty="0" smtClean="0">
                <a:latin typeface="Arial" pitchFamily="34" charset="0"/>
                <a:cs typeface="Arial" pitchFamily="34" charset="0"/>
              </a:rPr>
              <a:t> </a:t>
            </a:r>
            <a:r>
              <a:rPr lang="en-US" dirty="0" err="1" smtClean="0">
                <a:latin typeface="Arial" pitchFamily="34" charset="0"/>
                <a:cs typeface="Arial" pitchFamily="34" charset="0"/>
              </a:rPr>
              <a:t>experiente</a:t>
            </a:r>
            <a:r>
              <a:rPr lang="en-US" dirty="0" smtClean="0">
                <a:latin typeface="Arial" pitchFamily="34" charset="0"/>
                <a:cs typeface="Arial" pitchFamily="34" charset="0"/>
              </a:rPr>
              <a:t> </a:t>
            </a:r>
            <a:r>
              <a:rPr lang="en-US" dirty="0" err="1" smtClean="0">
                <a:latin typeface="Arial" pitchFamily="34" charset="0"/>
                <a:cs typeface="Arial" pitchFamily="34" charset="0"/>
              </a:rPr>
              <a:t>foarte</a:t>
            </a:r>
            <a:r>
              <a:rPr lang="en-US" dirty="0" smtClean="0">
                <a:latin typeface="Arial" pitchFamily="34" charset="0"/>
                <a:cs typeface="Arial" pitchFamily="34" charset="0"/>
              </a:rPr>
              <a:t> </a:t>
            </a:r>
            <a:r>
              <a:rPr lang="en-US" dirty="0" err="1" smtClean="0">
                <a:latin typeface="Arial" pitchFamily="34" charset="0"/>
                <a:cs typeface="Arial" pitchFamily="34" charset="0"/>
              </a:rPr>
              <a:t>frumoase</a:t>
            </a:r>
            <a:r>
              <a:rPr lang="en-US" dirty="0" smtClean="0">
                <a:latin typeface="Arial" pitchFamily="34" charset="0"/>
                <a:cs typeface="Arial" pitchFamily="34" charset="0"/>
              </a:rPr>
              <a:t> </a:t>
            </a:r>
            <a:r>
              <a:rPr lang="en-US" dirty="0" err="1" smtClean="0">
                <a:latin typeface="Arial" pitchFamily="34" charset="0"/>
                <a:cs typeface="Arial" pitchFamily="34" charset="0"/>
              </a:rPr>
              <a:t>pe</a:t>
            </a:r>
            <a:r>
              <a:rPr lang="en-US" dirty="0" smtClean="0">
                <a:latin typeface="Arial" pitchFamily="34" charset="0"/>
                <a:cs typeface="Arial" pitchFamily="34" charset="0"/>
              </a:rPr>
              <a:t> care nu o </a:t>
            </a:r>
            <a:r>
              <a:rPr lang="en-US" dirty="0" err="1" smtClean="0">
                <a:latin typeface="Arial" pitchFamily="34" charset="0"/>
                <a:cs typeface="Arial" pitchFamily="34" charset="0"/>
              </a:rPr>
              <a:t>vom</a:t>
            </a:r>
            <a:r>
              <a:rPr lang="en-US" dirty="0" smtClean="0">
                <a:latin typeface="Arial" pitchFamily="34" charset="0"/>
                <a:cs typeface="Arial" pitchFamily="34" charset="0"/>
              </a:rPr>
              <a:t> </a:t>
            </a:r>
            <a:r>
              <a:rPr lang="en-US" dirty="0" err="1" smtClean="0">
                <a:latin typeface="Arial" pitchFamily="34" charset="0"/>
                <a:cs typeface="Arial" pitchFamily="34" charset="0"/>
              </a:rPr>
              <a:t>uita</a:t>
            </a:r>
            <a:r>
              <a:rPr lang="en-US" dirty="0" smtClean="0">
                <a:latin typeface="Arial" pitchFamily="34" charset="0"/>
                <a:cs typeface="Arial" pitchFamily="34" charset="0"/>
              </a:rPr>
              <a:t> </a:t>
            </a:r>
            <a:r>
              <a:rPr lang="en-US" dirty="0" err="1" smtClean="0">
                <a:latin typeface="Arial" pitchFamily="34" charset="0"/>
                <a:cs typeface="Arial" pitchFamily="34" charset="0"/>
              </a:rPr>
              <a:t>niciodata</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2" name="TextBox 1"/>
          <p:cNvSpPr txBox="1"/>
          <p:nvPr/>
        </p:nvSpPr>
        <p:spPr>
          <a:xfrm>
            <a:off x="685800" y="5029200"/>
            <a:ext cx="8001000" cy="923330"/>
          </a:xfrm>
          <a:prstGeom prst="rect">
            <a:avLst/>
          </a:prstGeom>
          <a:noFill/>
        </p:spPr>
        <p:txBody>
          <a:bodyPr wrap="square" rtlCol="0">
            <a:spAutoFit/>
          </a:bodyPr>
          <a:lstStyle/>
          <a:p>
            <a:pPr algn="just"/>
            <a:r>
              <a:rPr lang="ro-RO" dirty="0"/>
              <a:t>Î</a:t>
            </a:r>
            <a:r>
              <a:rPr lang="en-US" dirty="0" smtClean="0">
                <a:latin typeface="Arial" pitchFamily="34" charset="0"/>
                <a:cs typeface="Arial" pitchFamily="34" charset="0"/>
              </a:rPr>
              <a:t>n </a:t>
            </a:r>
            <a:r>
              <a:rPr lang="en-US" dirty="0" smtClean="0">
                <a:latin typeface="Arial" pitchFamily="34" charset="0"/>
                <a:cs typeface="Arial" pitchFamily="34" charset="0"/>
              </a:rPr>
              <a:t>prima </a:t>
            </a:r>
            <a:r>
              <a:rPr lang="en-US" dirty="0" err="1" smtClean="0">
                <a:latin typeface="Arial" pitchFamily="34" charset="0"/>
                <a:cs typeface="Arial" pitchFamily="34" charset="0"/>
              </a:rPr>
              <a:t>saptamana</a:t>
            </a:r>
            <a:r>
              <a:rPr lang="en-US" dirty="0" smtClean="0">
                <a:latin typeface="Arial" pitchFamily="34" charset="0"/>
                <a:cs typeface="Arial" pitchFamily="34" charset="0"/>
              </a:rPr>
              <a:t>, de </a:t>
            </a:r>
            <a:r>
              <a:rPr lang="en-US" dirty="0" err="1" smtClean="0">
                <a:latin typeface="Arial" pitchFamily="34" charset="0"/>
                <a:cs typeface="Arial" pitchFamily="34" charset="0"/>
              </a:rPr>
              <a:t>asemenea</a:t>
            </a:r>
            <a:r>
              <a:rPr lang="en-US" dirty="0" smtClean="0">
                <a:latin typeface="Arial" pitchFamily="34" charset="0"/>
                <a:cs typeface="Arial" pitchFamily="34" charset="0"/>
              </a:rPr>
              <a:t>, am </a:t>
            </a:r>
            <a:r>
              <a:rPr lang="en-US" dirty="0" err="1" smtClean="0">
                <a:latin typeface="Arial" pitchFamily="34" charset="0"/>
                <a:cs typeface="Arial" pitchFamily="34" charset="0"/>
              </a:rPr>
              <a:t>avut</a:t>
            </a:r>
            <a:r>
              <a:rPr lang="en-US" dirty="0" smtClean="0">
                <a:latin typeface="Arial" pitchFamily="34" charset="0"/>
                <a:cs typeface="Arial" pitchFamily="34" charset="0"/>
              </a:rPr>
              <a:t> </a:t>
            </a:r>
            <a:r>
              <a:rPr lang="en-US" dirty="0" err="1" smtClean="0">
                <a:latin typeface="Arial" pitchFamily="34" charset="0"/>
                <a:cs typeface="Arial" pitchFamily="34" charset="0"/>
              </a:rPr>
              <a:t>oportunitatea</a:t>
            </a:r>
            <a:r>
              <a:rPr lang="en-US" dirty="0" smtClean="0">
                <a:latin typeface="Arial" pitchFamily="34" charset="0"/>
                <a:cs typeface="Arial" pitchFamily="34" charset="0"/>
              </a:rPr>
              <a:t> de a ne </a:t>
            </a:r>
            <a:r>
              <a:rPr lang="en-US" dirty="0" err="1" smtClean="0">
                <a:latin typeface="Arial" pitchFamily="34" charset="0"/>
                <a:cs typeface="Arial" pitchFamily="34" charset="0"/>
              </a:rPr>
              <a:t>imbunatatii</a:t>
            </a:r>
            <a:r>
              <a:rPr lang="en-US" dirty="0" smtClean="0">
                <a:latin typeface="Arial" pitchFamily="34" charset="0"/>
                <a:cs typeface="Arial" pitchFamily="34" charset="0"/>
              </a:rPr>
              <a:t> </a:t>
            </a:r>
            <a:r>
              <a:rPr lang="en-US" dirty="0" err="1" smtClean="0">
                <a:latin typeface="Arial" pitchFamily="34" charset="0"/>
                <a:cs typeface="Arial" pitchFamily="34" charset="0"/>
              </a:rPr>
              <a:t>abilitatile</a:t>
            </a:r>
            <a:r>
              <a:rPr lang="en-US" dirty="0" smtClean="0">
                <a:latin typeface="Arial" pitchFamily="34" charset="0"/>
                <a:cs typeface="Arial" pitchFamily="34" charset="0"/>
              </a:rPr>
              <a:t> de </a:t>
            </a:r>
            <a:r>
              <a:rPr lang="en-US" dirty="0" err="1" smtClean="0">
                <a:latin typeface="Arial" pitchFamily="34" charset="0"/>
                <a:cs typeface="Arial" pitchFamily="34" charset="0"/>
              </a:rPr>
              <a:t>comunicare</a:t>
            </a:r>
            <a:r>
              <a:rPr lang="en-US" dirty="0" smtClean="0">
                <a:latin typeface="Arial" pitchFamily="34" charset="0"/>
                <a:cs typeface="Arial" pitchFamily="34" charset="0"/>
              </a:rPr>
              <a:t> in </a:t>
            </a:r>
            <a:r>
              <a:rPr lang="en-US" dirty="0" err="1" smtClean="0">
                <a:latin typeface="Arial" pitchFamily="34" charset="0"/>
                <a:cs typeface="Arial" pitchFamily="34" charset="0"/>
              </a:rPr>
              <a:t>limba</a:t>
            </a:r>
            <a:r>
              <a:rPr lang="en-US" dirty="0" smtClean="0">
                <a:latin typeface="Arial" pitchFamily="34" charset="0"/>
                <a:cs typeface="Arial" pitchFamily="34" charset="0"/>
              </a:rPr>
              <a:t> </a:t>
            </a:r>
            <a:r>
              <a:rPr lang="en-US" dirty="0" err="1" smtClean="0">
                <a:latin typeface="Arial" pitchFamily="34" charset="0"/>
                <a:cs typeface="Arial" pitchFamily="34" charset="0"/>
              </a:rPr>
              <a:t>portugheza</a:t>
            </a:r>
            <a:r>
              <a:rPr lang="ro-RO" dirty="0" smtClean="0">
                <a:latin typeface="Arial" pitchFamily="34" charset="0"/>
                <a:cs typeface="Arial" pitchFamily="34" charset="0"/>
              </a:rPr>
              <a:t>, participănd la cursuri</a:t>
            </a:r>
            <a:r>
              <a:rPr lang="ro-RO" dirty="0" smtClean="0"/>
              <a:t>.</a:t>
            </a:r>
            <a:endParaRPr lang="en-US" dirty="0"/>
          </a:p>
        </p:txBody>
      </p:sp>
    </p:spTree>
    <p:extLst>
      <p:ext uri="{BB962C8B-B14F-4D97-AF65-F5344CB8AC3E}">
        <p14:creationId xmlns:p14="http://schemas.microsoft.com/office/powerpoint/2010/main" val="368269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sp>
        <p:nvSpPr>
          <p:cNvPr id="5" name="TextBox 4"/>
          <p:cNvSpPr txBox="1"/>
          <p:nvPr/>
        </p:nvSpPr>
        <p:spPr>
          <a:xfrm>
            <a:off x="420624" y="1600200"/>
            <a:ext cx="8229600" cy="923330"/>
          </a:xfrm>
          <a:prstGeom prst="rect">
            <a:avLst/>
          </a:prstGeom>
          <a:noFill/>
        </p:spPr>
        <p:txBody>
          <a:bodyPr wrap="square" rtlCol="0">
            <a:spAutoFit/>
          </a:bodyPr>
          <a:lstStyle/>
          <a:p>
            <a:r>
              <a:rPr lang="en-US" dirty="0" err="1" smtClean="0"/>
              <a:t>Pe</a:t>
            </a:r>
            <a:r>
              <a:rPr lang="en-US" dirty="0" smtClean="0"/>
              <a:t> data de 2 </a:t>
            </a:r>
            <a:r>
              <a:rPr lang="en-US" dirty="0" err="1" smtClean="0"/>
              <a:t>Octombrie</a:t>
            </a:r>
            <a:r>
              <a:rPr lang="en-US" dirty="0" smtClean="0"/>
              <a:t> , am </a:t>
            </a:r>
            <a:r>
              <a:rPr lang="en-US" dirty="0" err="1" smtClean="0"/>
              <a:t>visitat</a:t>
            </a:r>
            <a:r>
              <a:rPr lang="en-US" dirty="0" smtClean="0"/>
              <a:t> </a:t>
            </a:r>
            <a:r>
              <a:rPr lang="en-US" dirty="0" err="1"/>
              <a:t>Valenca</a:t>
            </a:r>
            <a:r>
              <a:rPr lang="en-US" dirty="0"/>
              <a:t> </a:t>
            </a:r>
            <a:r>
              <a:rPr lang="en-US" dirty="0" err="1"/>
              <a:t>si</a:t>
            </a:r>
            <a:r>
              <a:rPr lang="en-US" dirty="0"/>
              <a:t> </a:t>
            </a:r>
            <a:r>
              <a:rPr lang="en-US" dirty="0" err="1"/>
              <a:t>Viana</a:t>
            </a:r>
            <a:r>
              <a:rPr lang="en-US" dirty="0"/>
              <a:t> do </a:t>
            </a:r>
            <a:r>
              <a:rPr lang="en-US" dirty="0" err="1" smtClean="0"/>
              <a:t>Castelo</a:t>
            </a:r>
            <a:r>
              <a:rPr lang="en-US" dirty="0" smtClean="0"/>
              <a:t>. </a:t>
            </a:r>
            <a:r>
              <a:rPr lang="ro-RO" dirty="0"/>
              <a:t>Î</a:t>
            </a:r>
            <a:r>
              <a:rPr lang="en-US" dirty="0" smtClean="0"/>
              <a:t>n </a:t>
            </a:r>
            <a:r>
              <a:rPr lang="en-US" dirty="0" err="1" smtClean="0"/>
              <a:t>acea</a:t>
            </a:r>
            <a:r>
              <a:rPr lang="ro-RO" dirty="0" smtClean="0"/>
              <a:t>stă </a:t>
            </a:r>
            <a:r>
              <a:rPr lang="en-US" dirty="0" smtClean="0"/>
              <a:t> </a:t>
            </a:r>
            <a:r>
              <a:rPr lang="en-US" dirty="0" err="1" smtClean="0"/>
              <a:t>zi</a:t>
            </a:r>
            <a:r>
              <a:rPr lang="en-US" dirty="0" smtClean="0"/>
              <a:t> ne-am </a:t>
            </a:r>
            <a:r>
              <a:rPr lang="en-US" dirty="0" err="1" smtClean="0"/>
              <a:t>distrat</a:t>
            </a:r>
            <a:r>
              <a:rPr lang="en-US" dirty="0" smtClean="0"/>
              <a:t>, am </a:t>
            </a:r>
            <a:r>
              <a:rPr lang="en-US" dirty="0" err="1" smtClean="0"/>
              <a:t>vizitat</a:t>
            </a:r>
            <a:r>
              <a:rPr lang="en-US" dirty="0" smtClean="0"/>
              <a:t> un </a:t>
            </a:r>
            <a:r>
              <a:rPr lang="en-US" dirty="0" err="1" smtClean="0"/>
              <a:t>centru</a:t>
            </a:r>
            <a:r>
              <a:rPr lang="en-US" dirty="0" smtClean="0"/>
              <a:t> </a:t>
            </a:r>
            <a:r>
              <a:rPr lang="en-US" dirty="0" err="1" smtClean="0"/>
              <a:t>comercial</a:t>
            </a:r>
            <a:r>
              <a:rPr lang="en-US" dirty="0" smtClean="0"/>
              <a:t> </a:t>
            </a:r>
            <a:r>
              <a:rPr lang="en-US" dirty="0" err="1" smtClean="0"/>
              <a:t>si</a:t>
            </a:r>
            <a:r>
              <a:rPr lang="en-US" dirty="0" smtClean="0"/>
              <a:t> am </a:t>
            </a:r>
            <a:r>
              <a:rPr lang="en-US" dirty="0" err="1" smtClean="0"/>
              <a:t>achizitionat</a:t>
            </a:r>
            <a:r>
              <a:rPr lang="en-US" dirty="0"/>
              <a:t> </a:t>
            </a:r>
            <a:r>
              <a:rPr lang="en-US" dirty="0" smtClean="0"/>
              <a:t>diverse </a:t>
            </a:r>
            <a:r>
              <a:rPr lang="en-US" dirty="0" err="1" smtClean="0"/>
              <a:t>lucruri</a:t>
            </a:r>
            <a:r>
              <a:rPr lang="en-US" dirty="0" smtClean="0"/>
              <a:t> care </a:t>
            </a:r>
            <a:r>
              <a:rPr lang="en-US" dirty="0" err="1" smtClean="0"/>
              <a:t>aveau</a:t>
            </a:r>
            <a:r>
              <a:rPr lang="en-US" dirty="0" smtClean="0"/>
              <a:t> </a:t>
            </a:r>
            <a:r>
              <a:rPr lang="en-US" dirty="0" err="1" smtClean="0"/>
              <a:t>legatura</a:t>
            </a:r>
            <a:r>
              <a:rPr lang="en-US" dirty="0" smtClean="0"/>
              <a:t> cu </a:t>
            </a:r>
            <a:r>
              <a:rPr lang="en-US" dirty="0" err="1" smtClean="0"/>
              <a:t>cultura</a:t>
            </a:r>
            <a:r>
              <a:rPr lang="en-US" dirty="0" smtClean="0"/>
              <a:t> </a:t>
            </a:r>
            <a:r>
              <a:rPr lang="en-US" dirty="0" err="1" smtClean="0"/>
              <a:t>portugheza</a:t>
            </a:r>
            <a:r>
              <a:rPr lang="en-US" dirty="0" smtClean="0"/>
              <a: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581400" cy="361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211386"/>
            <a:ext cx="3810000" cy="330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275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524000"/>
            <a:ext cx="8153400" cy="914400"/>
          </a:xfrm>
        </p:spPr>
        <p:txBody>
          <a:bodyPr/>
          <a:lstStyle/>
          <a:p>
            <a:r>
              <a:rPr lang="en-US" dirty="0" err="1" smtClean="0"/>
              <a:t>Valenca</a:t>
            </a:r>
            <a:r>
              <a:rPr lang="en-US" dirty="0" smtClean="0"/>
              <a:t> </a:t>
            </a:r>
            <a:r>
              <a:rPr lang="en-US" dirty="0" err="1" smtClean="0"/>
              <a:t>si</a:t>
            </a:r>
            <a:r>
              <a:rPr lang="en-US" dirty="0" smtClean="0"/>
              <a:t> </a:t>
            </a:r>
            <a:r>
              <a:rPr lang="en-US" dirty="0" err="1" smtClean="0"/>
              <a:t>Viana</a:t>
            </a:r>
            <a:r>
              <a:rPr lang="en-US" dirty="0" smtClean="0"/>
              <a:t> do </a:t>
            </a:r>
            <a:r>
              <a:rPr lang="en-US" dirty="0" err="1" smtClean="0"/>
              <a:t>Castelo</a:t>
            </a:r>
            <a:endParaRPr lang="en-US" dirty="0"/>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88" y="2438401"/>
            <a:ext cx="4104399" cy="406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087" y="2438401"/>
            <a:ext cx="4075901" cy="406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99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584322"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506" y="1600200"/>
            <a:ext cx="3969302" cy="491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606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antet erasmu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1"/>
            <a:ext cx="554981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76800" y="1295402"/>
            <a:ext cx="4267200" cy="556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148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362</TotalTime>
  <Words>1331</Words>
  <Application>Microsoft Office PowerPoint</Application>
  <PresentationFormat>On-screen Show (4:3)</PresentationFormat>
  <Paragraphs>84</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Elemental</vt:lpstr>
      <vt:lpstr>MOBILITATE PORTUGALIA</vt:lpstr>
      <vt:lpstr>Un nou început</vt:lpstr>
      <vt:lpstr>Încantați de cunoștință Portugalia!</vt:lpstr>
      <vt:lpstr>Desfășurarea Primei Săptămâni</vt:lpstr>
      <vt:lpstr>PowerPoint Presentation</vt:lpstr>
      <vt:lpstr>PowerPoint Presentation</vt:lpstr>
      <vt:lpstr>Valenca si Viana do Castelo</vt:lpstr>
      <vt:lpstr>PowerPoint Presentation</vt:lpstr>
      <vt:lpstr>PowerPoint Presentation</vt:lpstr>
      <vt:lpstr>PowerPoint Presentation</vt:lpstr>
      <vt:lpstr>Ponte de Lima</vt:lpstr>
      <vt:lpstr>PowerPoint Presentation</vt:lpstr>
      <vt:lpstr>PowerPoint Presentation</vt:lpstr>
      <vt:lpstr>PowerPoint Presentation</vt:lpstr>
      <vt:lpstr>Ponte De Lima</vt:lpstr>
      <vt:lpstr>PowerPoint Presentation</vt:lpstr>
      <vt:lpstr>PowerPoint Presentation</vt:lpstr>
      <vt:lpstr>PowerPoint Presentation</vt:lpstr>
      <vt:lpstr>A doua săptămână </vt:lpstr>
      <vt:lpstr>Braga si Porto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Orele de Portugheză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MOBILITATE PORTUGALIA</dc:title>
  <dc:creator>Ioan Cristian</dc:creator>
  <cp:lastModifiedBy>HP</cp:lastModifiedBy>
  <cp:revision>46</cp:revision>
  <dcterms:created xsi:type="dcterms:W3CDTF">2006-08-16T00:00:00Z</dcterms:created>
  <dcterms:modified xsi:type="dcterms:W3CDTF">2022-01-10T18:10:46Z</dcterms:modified>
</cp:coreProperties>
</file>